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516" r:id="rId2"/>
    <p:sldId id="517" r:id="rId3"/>
    <p:sldId id="51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518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C96643"/>
    <a:srgbClr val="426EB0"/>
    <a:srgbClr val="4E59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16"/>
    <p:restoredTop sz="94712"/>
  </p:normalViewPr>
  <p:slideViewPr>
    <p:cSldViewPr snapToGrid="0" snapToObjects="1">
      <p:cViewPr varScale="1">
        <p:scale>
          <a:sx n="87" d="100"/>
          <a:sy n="87" d="100"/>
        </p:scale>
        <p:origin x="606" y="6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600" dirty="0">
                <a:latin typeface="Rubik" pitchFamily="2" charset="-79"/>
                <a:cs typeface="Rubik" pitchFamily="2" charset="-79"/>
              </a:rPr>
              <a:t>Titolo del grafico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rgbClr val="426EB0"/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843-6243-93FF-BA006A7DA150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F843-6243-93FF-BA006A7DA150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F843-6243-93FF-BA006A7DA1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63298784"/>
        <c:axId val="363296432"/>
      </c:barChart>
      <c:catAx>
        <c:axId val="363298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pPr>
            <a:endParaRPr lang="it-IT"/>
          </a:p>
        </c:txPr>
        <c:crossAx val="363296432"/>
        <c:crosses val="autoZero"/>
        <c:auto val="1"/>
        <c:lblAlgn val="ctr"/>
        <c:lblOffset val="100"/>
        <c:noMultiLvlLbl val="0"/>
      </c:catAx>
      <c:valAx>
        <c:axId val="363296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63298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Rubik" pitchFamily="2" charset="-79"/>
              <a:ea typeface="+mn-ea"/>
              <a:cs typeface="Rubik" pitchFamily="2" charset="-79"/>
            </a:defRPr>
          </a:pPr>
          <a:endParaRPr lang="it-IT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C85F60-0429-014B-94F4-5F04CDE84950}" type="datetimeFigureOut">
              <a:rPr lang="it-IT" smtClean="0"/>
              <a:t>19/02/2021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7F3DC-54A1-8348-9B9C-E6CA6C4BBF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9610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xmlns="" id="{9B9958FE-5604-404E-8CFA-78FDCCB37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xmlns="" id="{B06AE38A-F37A-7D46-A340-4C7B145E38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788187"/>
            <a:ext cx="10650644" cy="68902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2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presentazione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xmlns="" id="{41688C62-C93C-464D-BED6-6C144521EA90}"/>
              </a:ext>
            </a:extLst>
          </p:cNvPr>
          <p:cNvSpPr txBox="1">
            <a:spLocks/>
          </p:cNvSpPr>
          <p:nvPr userDrawn="1"/>
        </p:nvSpPr>
        <p:spPr>
          <a:xfrm>
            <a:off x="775762" y="1643251"/>
            <a:ext cx="10650644" cy="5850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i="0" kern="1200">
                <a:solidFill>
                  <a:schemeClr val="tx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r>
              <a:rPr lang="it-IT" sz="1800" b="0" dirty="0"/>
              <a:t>Sottotitolo della presentazione.</a:t>
            </a:r>
          </a:p>
          <a:p>
            <a:r>
              <a:rPr lang="it-IT" sz="1800" b="0" dirty="0" err="1"/>
              <a:t>Lorem</a:t>
            </a:r>
            <a:r>
              <a:rPr lang="it-IT" sz="1800" b="0" dirty="0"/>
              <a:t> </a:t>
            </a:r>
            <a:r>
              <a:rPr lang="it-IT" sz="1800" b="0" dirty="0" err="1"/>
              <a:t>ipsum</a:t>
            </a:r>
            <a:r>
              <a:rPr lang="it-IT" sz="1800" b="0" dirty="0"/>
              <a:t> </a:t>
            </a:r>
            <a:r>
              <a:rPr lang="it-IT" sz="1800" b="0" dirty="0" err="1"/>
              <a:t>dolor</a:t>
            </a:r>
            <a:r>
              <a:rPr lang="it-IT" sz="1800" b="0" dirty="0"/>
              <a:t> </a:t>
            </a:r>
            <a:r>
              <a:rPr lang="it-IT" sz="1800" b="0" dirty="0" err="1"/>
              <a:t>sit</a:t>
            </a:r>
            <a:r>
              <a:rPr lang="it-IT" sz="1800" b="0" dirty="0"/>
              <a:t> </a:t>
            </a:r>
            <a:r>
              <a:rPr lang="it-IT" sz="1800" b="0" dirty="0" err="1"/>
              <a:t>amet</a:t>
            </a:r>
            <a:r>
              <a:rPr lang="it-IT" sz="1800" b="0" dirty="0"/>
              <a:t>…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xmlns="" id="{6A080716-9AA8-C84B-97DE-2498E9EFC826}"/>
              </a:ext>
            </a:extLst>
          </p:cNvPr>
          <p:cNvSpPr txBox="1"/>
          <p:nvPr userDrawn="1"/>
        </p:nvSpPr>
        <p:spPr>
          <a:xfrm>
            <a:off x="774828" y="2642616"/>
            <a:ext cx="51870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1</a:t>
            </a:r>
          </a:p>
          <a:p>
            <a:r>
              <a:rPr lang="it-IT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amet</a:t>
            </a:r>
            <a:endParaRPr lang="it-IT" b="0" i="0" dirty="0">
              <a:latin typeface="Rubik" pitchFamily="2" charset="-79"/>
              <a:cs typeface="Rubik" pitchFamily="2" charset="-79"/>
            </a:endParaRPr>
          </a:p>
          <a:p>
            <a:endParaRPr lang="it-IT" b="0" i="0" dirty="0">
              <a:latin typeface="Rubik" pitchFamily="2" charset="-79"/>
              <a:cs typeface="Rubik" pitchFamily="2" charset="-79"/>
            </a:endParaRPr>
          </a:p>
          <a:p>
            <a:r>
              <a:rPr lang="it-IT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2</a:t>
            </a:r>
          </a:p>
          <a:p>
            <a:r>
              <a:rPr lang="it-IT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adipiscing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elit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aliquam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.</a:t>
            </a:r>
          </a:p>
          <a:p>
            <a:endParaRPr lang="it-IT" b="0" i="0" dirty="0">
              <a:latin typeface="Rubik" pitchFamily="2" charset="-79"/>
              <a:cs typeface="Rubik" pitchFamily="2" charset="-79"/>
            </a:endParaRPr>
          </a:p>
          <a:p>
            <a:r>
              <a:rPr lang="it-IT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3</a:t>
            </a:r>
          </a:p>
          <a:p>
            <a:r>
              <a:rPr lang="it-IT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.</a:t>
            </a:r>
          </a:p>
          <a:p>
            <a:endParaRPr lang="it-IT" b="0" i="0" dirty="0">
              <a:latin typeface="Rubik" pitchFamily="2" charset="-79"/>
              <a:cs typeface="Rubik" pitchFamily="2" charset="-79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xmlns="" id="{01FDA0B6-93C1-F54D-8149-EE4337D572CD}"/>
              </a:ext>
            </a:extLst>
          </p:cNvPr>
          <p:cNvSpPr txBox="1"/>
          <p:nvPr userDrawn="1"/>
        </p:nvSpPr>
        <p:spPr>
          <a:xfrm>
            <a:off x="6180888" y="2642616"/>
            <a:ext cx="51870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4</a:t>
            </a:r>
          </a:p>
          <a:p>
            <a:r>
              <a:rPr lang="it-IT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.</a:t>
            </a:r>
          </a:p>
          <a:p>
            <a:endParaRPr lang="it-IT" b="0" i="0" dirty="0">
              <a:latin typeface="Rubik" pitchFamily="2" charset="-79"/>
              <a:cs typeface="Rubik" pitchFamily="2" charset="-79"/>
            </a:endParaRPr>
          </a:p>
          <a:p>
            <a:r>
              <a:rPr lang="it-IT" b="1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5</a:t>
            </a:r>
          </a:p>
          <a:p>
            <a:r>
              <a:rPr lang="it-IT" b="0" i="0" dirty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adpiscing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elit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dirty="0" err="1">
                <a:latin typeface="Rubik" pitchFamily="2" charset="-79"/>
                <a:cs typeface="Rubik" pitchFamily="2" charset="-79"/>
              </a:rPr>
              <a:t>aliquam</a:t>
            </a:r>
            <a:r>
              <a:rPr lang="it-IT" b="0" i="0" dirty="0">
                <a:latin typeface="Rubik" pitchFamily="2" charset="-79"/>
                <a:cs typeface="Rubik" pitchFamily="2" charset="-79"/>
              </a:rPr>
              <a:t>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xmlns="" id="{5A7CA3FF-1A1E-FD47-86A1-810C49CFD445}"/>
              </a:ext>
            </a:extLst>
          </p:cNvPr>
          <p:cNvSpPr txBox="1"/>
          <p:nvPr userDrawn="1"/>
        </p:nvSpPr>
        <p:spPr>
          <a:xfrm>
            <a:off x="774828" y="490985"/>
            <a:ext cx="850392" cy="203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0" i="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373210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Elenco punt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>
            <a:extLst>
              <a:ext uri="{FF2B5EF4-FFF2-40B4-BE49-F238E27FC236}">
                <a16:creationId xmlns:a16="http://schemas.microsoft.com/office/drawing/2014/main" xmlns="" id="{4A4EC7AE-9250-B946-9EB8-BC4322503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217" y="2203323"/>
            <a:ext cx="10642961" cy="358606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="1">
                <a:latin typeface="Rubik" pitchFamily="2" charset="-79"/>
                <a:cs typeface="Rubik" pitchFamily="2" charset="-79"/>
              </a:defRPr>
            </a:lvl1pPr>
            <a:lvl2pPr>
              <a:defRPr sz="1600">
                <a:latin typeface="Rubik" pitchFamily="2" charset="-79"/>
                <a:cs typeface="Rubik" pitchFamily="2" charset="-79"/>
              </a:defRPr>
            </a:lvl2pPr>
            <a:lvl3pPr>
              <a:defRPr sz="1200">
                <a:latin typeface="Rubik" pitchFamily="2" charset="-79"/>
                <a:cs typeface="Rubik" pitchFamily="2" charset="-79"/>
              </a:defRPr>
            </a:lvl3pPr>
            <a:lvl4pPr>
              <a:defRPr sz="2000">
                <a:latin typeface="Rubik" pitchFamily="2" charset="-79"/>
                <a:cs typeface="Rubik" pitchFamily="2" charset="-79"/>
              </a:defRPr>
            </a:lvl4pPr>
            <a:lvl5pPr>
              <a:defRPr sz="2000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xmlns="" id="{E82551A4-41A1-BF49-B600-3990D26A00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4" name="Segnaposto numero diapositiva 5">
            <a:extLst>
              <a:ext uri="{FF2B5EF4-FFF2-40B4-BE49-F238E27FC236}">
                <a16:creationId xmlns:a16="http://schemas.microsoft.com/office/drawing/2014/main" xmlns="" id="{99F6BAC3-2ABC-DA49-BC1C-62E7E1405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15132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nco punt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3">
            <a:extLst>
              <a:ext uri="{FF2B5EF4-FFF2-40B4-BE49-F238E27FC236}">
                <a16:creationId xmlns:a16="http://schemas.microsoft.com/office/drawing/2014/main" xmlns="" id="{921C8003-4F0C-B94F-9FE8-A28BFA9EA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217" y="569535"/>
            <a:ext cx="10642961" cy="5219850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>
              <a:defRPr sz="1800" b="1">
                <a:latin typeface="Rubik" pitchFamily="2" charset="-79"/>
                <a:cs typeface="Rubik" pitchFamily="2" charset="-79"/>
              </a:defRPr>
            </a:lvl1pPr>
            <a:lvl2pPr>
              <a:defRPr sz="1600">
                <a:latin typeface="Rubik" pitchFamily="2" charset="-79"/>
                <a:cs typeface="Rubik" pitchFamily="2" charset="-79"/>
              </a:defRPr>
            </a:lvl2pPr>
            <a:lvl3pPr>
              <a:defRPr sz="1200">
                <a:latin typeface="Rubik" pitchFamily="2" charset="-79"/>
                <a:cs typeface="Rubik" pitchFamily="2" charset="-79"/>
              </a:defRPr>
            </a:lvl3pPr>
            <a:lvl4pPr>
              <a:defRPr sz="2000">
                <a:latin typeface="Rubik" pitchFamily="2" charset="-79"/>
                <a:cs typeface="Rubik" pitchFamily="2" charset="-79"/>
              </a:defRPr>
            </a:lvl4pPr>
            <a:lvl5pPr>
              <a:defRPr sz="2000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2"/>
            <a:endParaRPr lang="it-IT" dirty="0"/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2"/>
            <a:endParaRPr lang="it-IT" dirty="0"/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xmlns="" id="{142B3ECC-045E-3D45-81BD-DC9945DD3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48162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o + Elenco punt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xmlns="" id="{1F8847FC-3607-104A-BDD8-73CA4C4B90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8" y="569535"/>
            <a:ext cx="5167136" cy="52198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xmlns="" id="{D063E752-FC99-A249-BB88-73C9E4E34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Segnaposto contenuto 3">
            <a:extLst>
              <a:ext uri="{FF2B5EF4-FFF2-40B4-BE49-F238E27FC236}">
                <a16:creationId xmlns:a16="http://schemas.microsoft.com/office/drawing/2014/main" xmlns="" id="{143B471E-7CEB-024E-9D9E-A69E81E86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569535"/>
            <a:ext cx="5239978" cy="5219850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>
              <a:defRPr sz="1800" b="1">
                <a:latin typeface="Rubik" pitchFamily="2" charset="-79"/>
                <a:cs typeface="Rubik" pitchFamily="2" charset="-79"/>
              </a:defRPr>
            </a:lvl1pPr>
            <a:lvl2pPr>
              <a:defRPr sz="1600">
                <a:latin typeface="Rubik" pitchFamily="2" charset="-79"/>
                <a:cs typeface="Rubik" pitchFamily="2" charset="-79"/>
              </a:defRPr>
            </a:lvl2pPr>
            <a:lvl3pPr>
              <a:defRPr sz="1200">
                <a:latin typeface="Rubik" pitchFamily="2" charset="-79"/>
                <a:cs typeface="Rubik" pitchFamily="2" charset="-79"/>
              </a:defRPr>
            </a:lvl3pPr>
            <a:lvl4pPr>
              <a:defRPr sz="2000">
                <a:latin typeface="Rubik" pitchFamily="2" charset="-79"/>
                <a:cs typeface="Rubik" pitchFamily="2" charset="-79"/>
              </a:defRPr>
            </a:lvl4pPr>
            <a:lvl5pPr>
              <a:defRPr sz="2000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</a:t>
            </a:r>
            <a:r>
              <a:rPr lang="it-IT" dirty="0" err="1"/>
              <a:t>livelloTerzo</a:t>
            </a:r>
            <a:r>
              <a:rPr lang="it-IT" dirty="0"/>
              <a:t> livello</a:t>
            </a:r>
          </a:p>
          <a:p>
            <a:pPr lvl="2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612008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xmlns="" id="{8715B9ED-2EE3-C04A-B74D-B54C61872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xmlns="" id="{1271985D-3113-DC47-839E-4C2FB070AD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xmlns="" id="{EFE370B8-594B-3B4C-A499-384818115BA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7" y="2201713"/>
            <a:ext cx="2923499" cy="3587672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</a:t>
            </a:r>
          </a:p>
        </p:txBody>
      </p:sp>
      <p:graphicFrame>
        <p:nvGraphicFramePr>
          <p:cNvPr id="13" name="Grafico 12">
            <a:extLst>
              <a:ext uri="{FF2B5EF4-FFF2-40B4-BE49-F238E27FC236}">
                <a16:creationId xmlns:a16="http://schemas.microsoft.com/office/drawing/2014/main" xmlns="" id="{FDD4A0A1-E21E-3748-A3F4-E3C231CFA12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62865821"/>
              </p:ext>
            </p:extLst>
          </p:nvPr>
        </p:nvGraphicFramePr>
        <p:xfrm>
          <a:off x="4023360" y="2201713"/>
          <a:ext cx="7384758" cy="3587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340611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xmlns="" id="{398942C3-1CBC-AA4C-8933-1F5FDC15F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xmlns="" id="{1E956E04-B809-624D-9D17-D1FF1D3F85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521985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0" i="1">
                <a:solidFill>
                  <a:srgbClr val="4E5960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it-IT" dirty="0"/>
              <a:t>–</a:t>
            </a:r>
            <a:br>
              <a:rPr lang="it-IT" dirty="0"/>
            </a:br>
            <a:r>
              <a:rPr lang="it-IT" dirty="0"/>
              <a:t>Il tempo non è affatto ciò che sembra.</a:t>
            </a:r>
            <a:br>
              <a:rPr lang="it-IT" dirty="0"/>
            </a:br>
            <a:r>
              <a:rPr lang="it-IT" dirty="0"/>
              <a:t>Non scorre in una sola direzione, e il futuro esiste</a:t>
            </a:r>
            <a:br>
              <a:rPr lang="it-IT" dirty="0"/>
            </a:br>
            <a:r>
              <a:rPr lang="it-IT" dirty="0"/>
              <a:t>contemporaneamente al passato.</a:t>
            </a:r>
            <a:br>
              <a:rPr lang="it-IT" dirty="0"/>
            </a:b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xmlns="" id="{3043842B-2248-F944-A056-15A4360C82CA}"/>
              </a:ext>
            </a:extLst>
          </p:cNvPr>
          <p:cNvSpPr txBox="1"/>
          <p:nvPr userDrawn="1"/>
        </p:nvSpPr>
        <p:spPr>
          <a:xfrm>
            <a:off x="774828" y="3010183"/>
            <a:ext cx="343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Albert Einstein</a:t>
            </a:r>
          </a:p>
        </p:txBody>
      </p:sp>
    </p:spTree>
    <p:extLst>
      <p:ext uri="{BB962C8B-B14F-4D97-AF65-F5344CB8AC3E}">
        <p14:creationId xmlns:p14="http://schemas.microsoft.com/office/powerpoint/2010/main" val="38788095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xmlns="" id="{C16B92E1-8C3F-0840-8110-36AB64225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xmlns="" id="{16504F75-7A1C-1342-AF46-9CCA255A9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521985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2800" b="0" i="1">
                <a:solidFill>
                  <a:srgbClr val="4E5960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it-IT" dirty="0"/>
              <a:t>–</a:t>
            </a:r>
            <a:br>
              <a:rPr lang="it-IT" dirty="0"/>
            </a:br>
            <a:r>
              <a:rPr lang="it-IT" dirty="0"/>
              <a:t>Il genio altro non è che la capacità di osservare la realtà da prospettive non ordinarie. Mentre una persona intelligente, quando riesce a trovare un ago in un pagliaio, si ferma soddisfatta, il genio continua a cercare per trovarne un secondo, un terzo ed eventualmente un quarto.</a:t>
            </a:r>
            <a:br>
              <a:rPr lang="it-IT" dirty="0"/>
            </a:b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xmlns="" id="{C7A67D7F-D570-4D41-BB68-1FFD3B3FA1B7}"/>
              </a:ext>
            </a:extLst>
          </p:cNvPr>
          <p:cNvSpPr txBox="1"/>
          <p:nvPr userDrawn="1"/>
        </p:nvSpPr>
        <p:spPr>
          <a:xfrm>
            <a:off x="774828" y="3695983"/>
            <a:ext cx="343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Albert Einstein</a:t>
            </a:r>
          </a:p>
        </p:txBody>
      </p:sp>
    </p:spTree>
    <p:extLst>
      <p:ext uri="{BB962C8B-B14F-4D97-AF65-F5344CB8AC3E}">
        <p14:creationId xmlns:p14="http://schemas.microsoft.com/office/powerpoint/2010/main" val="42470301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xmlns="" id="{AB53C4FE-52FE-3449-8EAF-469CF991A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96089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ertina Istituzion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xmlns="" id="{A59F866D-8662-7B43-9B2A-AE0275B1C7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" y="0"/>
            <a:ext cx="12191548" cy="6851650"/>
          </a:xfrm>
          <a:prstGeom prst="rect">
            <a:avLst/>
          </a:prstGeo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xmlns="" id="{80B721A2-8B07-D445-BB00-FB076E5B49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6" y="2590030"/>
            <a:ext cx="6784921" cy="100340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500" b="1" i="0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presentazione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xmlns="" id="{DB6E1738-0E7F-E042-ADF5-9EF44603CBE9}"/>
              </a:ext>
            </a:extLst>
          </p:cNvPr>
          <p:cNvSpPr txBox="1">
            <a:spLocks/>
          </p:cNvSpPr>
          <p:nvPr userDrawn="1"/>
        </p:nvSpPr>
        <p:spPr>
          <a:xfrm>
            <a:off x="8995144" y="4061235"/>
            <a:ext cx="2424223" cy="240335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r>
              <a:rPr lang="it-IT" sz="1400" b="0" dirty="0"/>
              <a:t>Prof. Mauro Cavallone</a:t>
            </a:r>
          </a:p>
          <a:p>
            <a:endParaRPr lang="it-IT" sz="1400" b="0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xmlns="" id="{F3D667FA-9CA1-E841-8DEF-5E9E5FDC0D17}"/>
              </a:ext>
            </a:extLst>
          </p:cNvPr>
          <p:cNvSpPr txBox="1">
            <a:spLocks/>
          </p:cNvSpPr>
          <p:nvPr userDrawn="1"/>
        </p:nvSpPr>
        <p:spPr>
          <a:xfrm>
            <a:off x="8995144" y="2590031"/>
            <a:ext cx="2424223" cy="108097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endParaRPr lang="it-IT" sz="1400" b="1" dirty="0">
              <a:solidFill>
                <a:srgbClr val="C966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03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sto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2067467B-D67A-E942-A1A0-204F358031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xmlns="" id="{A5897087-8B22-1A48-99C5-5F9BFE8DE7C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7" y="2201713"/>
            <a:ext cx="10650645" cy="35876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  <a:p>
            <a:pPr lvl="0"/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. </a:t>
            </a:r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pulvinar </a:t>
            </a:r>
            <a:r>
              <a:rPr lang="it-IT" dirty="0" err="1"/>
              <a:t>arcu</a:t>
            </a:r>
            <a:r>
              <a:rPr lang="it-IT" dirty="0"/>
              <a:t>, in </a:t>
            </a:r>
            <a:r>
              <a:rPr lang="it-IT" dirty="0" err="1"/>
              <a:t>auctor</a:t>
            </a:r>
            <a:r>
              <a:rPr lang="it-IT" dirty="0"/>
              <a:t> </a:t>
            </a:r>
            <a:r>
              <a:rPr lang="it-IT" dirty="0" err="1"/>
              <a:t>lectus</a:t>
            </a:r>
            <a:r>
              <a:rPr lang="it-IT" dirty="0"/>
              <a:t>. In non </a:t>
            </a:r>
            <a:r>
              <a:rPr lang="it-IT" dirty="0" err="1"/>
              <a:t>risus</a:t>
            </a:r>
            <a:r>
              <a:rPr lang="it-IT" dirty="0"/>
              <a:t> </a:t>
            </a:r>
            <a:r>
              <a:rPr lang="it-IT" dirty="0" err="1"/>
              <a:t>elementum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cursus </a:t>
            </a:r>
            <a:r>
              <a:rPr lang="it-IT" dirty="0" err="1"/>
              <a:t>laoreet</a:t>
            </a:r>
            <a:r>
              <a:rPr lang="it-IT" dirty="0"/>
              <a:t> eros,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. “</a:t>
            </a:r>
            <a:r>
              <a:rPr lang="it-IT" dirty="0" err="1"/>
              <a:t>Nullam</a:t>
            </a:r>
            <a:r>
              <a:rPr lang="it-IT" dirty="0"/>
              <a:t> non </a:t>
            </a:r>
            <a:r>
              <a:rPr lang="it-IT" dirty="0" err="1"/>
              <a:t>nisl</a:t>
            </a:r>
            <a:r>
              <a:rPr lang="it-IT" dirty="0"/>
              <a:t>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feugiat</a:t>
            </a:r>
            <a:r>
              <a:rPr lang="it-IT" dirty="0"/>
              <a:t> gravida </a:t>
            </a:r>
            <a:r>
              <a:rPr lang="it-IT" dirty="0" err="1"/>
              <a:t>eu</a:t>
            </a:r>
            <a:r>
              <a:rPr lang="it-IT" dirty="0"/>
              <a:t> ut est”. </a:t>
            </a:r>
            <a:r>
              <a:rPr lang="it-IT" dirty="0" err="1"/>
              <a:t>Curabitur</a:t>
            </a:r>
            <a:r>
              <a:rPr lang="it-IT" dirty="0"/>
              <a:t> </a:t>
            </a:r>
            <a:r>
              <a:rPr lang="it-IT" dirty="0" err="1"/>
              <a:t>fermentum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sapien</a:t>
            </a:r>
            <a:r>
              <a:rPr lang="it-IT" dirty="0"/>
              <a:t> </a:t>
            </a:r>
            <a:r>
              <a:rPr lang="it-IT" dirty="0" err="1"/>
              <a:t>finibus</a:t>
            </a:r>
            <a:r>
              <a:rPr lang="it-IT" dirty="0"/>
              <a:t>,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vulputate</a:t>
            </a:r>
            <a:r>
              <a:rPr lang="it-IT" dirty="0"/>
              <a:t> ex </a:t>
            </a:r>
            <a:r>
              <a:rPr lang="it-IT" dirty="0" err="1"/>
              <a:t>dignissim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</a:t>
            </a:r>
            <a:r>
              <a:rPr lang="it-IT" dirty="0" err="1"/>
              <a:t>maximus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 </a:t>
            </a:r>
            <a:r>
              <a:rPr lang="it-IT" dirty="0" err="1"/>
              <a:t>nec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. </a:t>
            </a:r>
            <a:r>
              <a:rPr lang="it-IT" dirty="0" err="1"/>
              <a:t>Mauris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et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 </a:t>
            </a:r>
            <a:r>
              <a:rPr lang="it-IT" dirty="0" err="1"/>
              <a:t>luctus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molestie orci </a:t>
            </a:r>
            <a:r>
              <a:rPr lang="it-IT" dirty="0" err="1"/>
              <a:t>metus</a:t>
            </a:r>
            <a:r>
              <a:rPr lang="it-IT" dirty="0"/>
              <a:t>, et </a:t>
            </a:r>
            <a:r>
              <a:rPr lang="it-IT" dirty="0" err="1"/>
              <a:t>eleifend</a:t>
            </a:r>
            <a:r>
              <a:rPr lang="it-IT" dirty="0"/>
              <a:t> </a:t>
            </a:r>
            <a:r>
              <a:rPr lang="it-IT" dirty="0" err="1"/>
              <a:t>enim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malesuada</a:t>
            </a:r>
            <a:r>
              <a:rPr lang="it-IT" dirty="0"/>
              <a:t> </a:t>
            </a:r>
            <a:r>
              <a:rPr lang="it-IT" dirty="0" err="1"/>
              <a:t>risus</a:t>
            </a:r>
            <a:r>
              <a:rPr lang="it-IT" dirty="0"/>
              <a:t>. </a:t>
            </a:r>
            <a:r>
              <a:rPr lang="it-IT" dirty="0" err="1"/>
              <a:t>Aliquam</a:t>
            </a:r>
            <a:r>
              <a:rPr lang="it-IT" dirty="0"/>
              <a:t> </a:t>
            </a:r>
            <a:r>
              <a:rPr lang="it-IT" dirty="0" err="1"/>
              <a:t>erat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a urna </a:t>
            </a:r>
            <a:r>
              <a:rPr lang="it-IT" dirty="0" err="1"/>
              <a:t>erat</a:t>
            </a:r>
            <a:r>
              <a:rPr lang="it-IT" dirty="0"/>
              <a:t>.</a:t>
            </a:r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xmlns="" id="{0DFF7B08-7113-1145-B6E7-0F4D8BB96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338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Testo + Immagin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xmlns="" id="{414B5D59-1901-B345-8133-5967BE78B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5162986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xmlns="" id="{D6C9EFE9-1ADE-434E-A1F4-D291CE6FCD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8" y="2201713"/>
            <a:ext cx="5167136" cy="35876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</p:txBody>
      </p:sp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xmlns="" id="{5E96A3BF-2EA0-1A46-8A84-93BD1F1D4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xmlns="" id="{93CCD687-C11E-474E-B310-639EB2729F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0328" y="569535"/>
            <a:ext cx="5157789" cy="52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87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Testo + Immagine full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xmlns="" id="{E8E7D984-C09A-DF4C-B2B1-663568982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5162986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xmlns="" id="{DF703EF7-18B7-B447-AC6E-5E04F39360F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8" y="2201713"/>
            <a:ext cx="5167136" cy="35876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xmlns="" id="{7A668B07-A5CD-FA42-AE56-70F0741C63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0328" y="0"/>
            <a:ext cx="5941672" cy="6858000"/>
          </a:xfrm>
          <a:prstGeom prst="rect">
            <a:avLst/>
          </a:prstGeom>
        </p:spPr>
      </p:pic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xmlns="" id="{44982AC9-1DF1-F74D-8B61-0A7A0ECDA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89278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o + Immagine full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xmlns="" id="{EEAFADF3-7260-4D41-B2D4-88141C4ED8E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8" y="569535"/>
            <a:ext cx="5167136" cy="52198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</a:t>
            </a:r>
            <a:br>
              <a:rPr lang="it-IT" dirty="0"/>
            </a:br>
            <a:r>
              <a:rPr lang="it-IT" dirty="0"/>
              <a:t/>
            </a:r>
            <a:br>
              <a:rPr lang="it-IT" dirty="0"/>
            </a:br>
            <a:r>
              <a:rPr lang="it-IT" dirty="0"/>
              <a:t>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br>
              <a:rPr lang="it-IT" dirty="0"/>
            </a:br>
            <a:r>
              <a:rPr lang="it-IT" dirty="0"/>
              <a:t/>
            </a:r>
            <a:br>
              <a:rPr lang="it-IT" dirty="0"/>
            </a:b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xmlns="" id="{BCC7E048-18AF-434D-A319-39D03F76D0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0328" y="0"/>
            <a:ext cx="5941672" cy="6858000"/>
          </a:xfrm>
          <a:prstGeom prst="rect">
            <a:avLst/>
          </a:prstGeom>
        </p:spPr>
      </p:pic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xmlns="" id="{2AD359ED-7F3F-8F4F-A2CE-FD3865C9C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25649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Immagin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xmlns="" id="{6CFC60FA-0B43-8E43-A981-879F8668EB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518741" y="-2174378"/>
            <a:ext cx="5145465" cy="10633292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xmlns="" id="{2DBD91D1-D38D-7149-BCF4-9559A14658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5162986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xmlns="" id="{24A6E12A-B63B-9042-9470-5572B3CA1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7505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è Immagin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xmlns="" id="{9E77396F-F048-2447-881E-ACA8AE4AA2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667001" y="-2680446"/>
            <a:ext cx="6857998" cy="1219200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xmlns="" id="{013296ED-A744-8A4E-93BB-29B143B85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96000"/>
            <a:ext cx="12192000" cy="762000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xmlns="" id="{F6754049-5E38-6940-91FA-2B4188B0CD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5162986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xmlns="" id="{95EF4794-7DFC-6A42-BE46-6EEA1BCE1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xmlns="" id="{F7DEE094-03A5-7F49-B416-8E2A39117F6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828" y="-7915"/>
            <a:ext cx="2557652" cy="12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702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Testo 2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xmlns="" id="{F298496F-A2A1-224A-9FAD-B5923D503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xmlns="" id="{49277408-D2E6-4B4E-B7D4-F70D1960A1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xmlns="" id="{3A2EB66D-1A6D-1247-9307-A8FB9B30E58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7" y="2201713"/>
            <a:ext cx="10650645" cy="3587672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  <a:p>
            <a:pPr lvl="0"/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. </a:t>
            </a:r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pulvinar </a:t>
            </a:r>
            <a:r>
              <a:rPr lang="it-IT" dirty="0" err="1"/>
              <a:t>arcu</a:t>
            </a:r>
            <a:r>
              <a:rPr lang="it-IT" dirty="0"/>
              <a:t>, in </a:t>
            </a:r>
            <a:r>
              <a:rPr lang="it-IT" dirty="0" err="1"/>
              <a:t>auctor</a:t>
            </a:r>
            <a:r>
              <a:rPr lang="it-IT" dirty="0"/>
              <a:t> </a:t>
            </a:r>
            <a:r>
              <a:rPr lang="it-IT" dirty="0" err="1"/>
              <a:t>lectus</a:t>
            </a:r>
            <a:r>
              <a:rPr lang="it-IT" dirty="0"/>
              <a:t>. In non </a:t>
            </a:r>
            <a:r>
              <a:rPr lang="it-IT" dirty="0" err="1"/>
              <a:t>risus</a:t>
            </a:r>
            <a:r>
              <a:rPr lang="it-IT" dirty="0"/>
              <a:t> </a:t>
            </a:r>
            <a:r>
              <a:rPr lang="it-IT" dirty="0" err="1"/>
              <a:t>elementum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cursus </a:t>
            </a:r>
            <a:r>
              <a:rPr lang="it-IT" dirty="0" err="1"/>
              <a:t>laoreet</a:t>
            </a:r>
            <a:r>
              <a:rPr lang="it-IT" dirty="0"/>
              <a:t> eros,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. “</a:t>
            </a:r>
            <a:r>
              <a:rPr lang="it-IT" dirty="0" err="1"/>
              <a:t>Nullam</a:t>
            </a:r>
            <a:r>
              <a:rPr lang="it-IT" dirty="0"/>
              <a:t> non </a:t>
            </a:r>
            <a:r>
              <a:rPr lang="it-IT" dirty="0" err="1"/>
              <a:t>nisl</a:t>
            </a:r>
            <a:r>
              <a:rPr lang="it-IT" dirty="0"/>
              <a:t>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feugiat</a:t>
            </a:r>
            <a:r>
              <a:rPr lang="it-IT" dirty="0"/>
              <a:t> gravida </a:t>
            </a:r>
            <a:r>
              <a:rPr lang="it-IT" dirty="0" err="1"/>
              <a:t>eu</a:t>
            </a:r>
            <a:r>
              <a:rPr lang="it-IT" dirty="0"/>
              <a:t> ut est”. </a:t>
            </a:r>
            <a:r>
              <a:rPr lang="it-IT" dirty="0" err="1"/>
              <a:t>Curabitur</a:t>
            </a:r>
            <a:r>
              <a:rPr lang="it-IT" dirty="0"/>
              <a:t> </a:t>
            </a:r>
            <a:r>
              <a:rPr lang="it-IT" dirty="0" err="1"/>
              <a:t>fermentum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sapien</a:t>
            </a:r>
            <a:r>
              <a:rPr lang="it-IT" dirty="0"/>
              <a:t> </a:t>
            </a:r>
            <a:r>
              <a:rPr lang="it-IT" dirty="0" err="1"/>
              <a:t>finibus</a:t>
            </a:r>
            <a:r>
              <a:rPr lang="it-IT" dirty="0"/>
              <a:t>,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vulputate</a:t>
            </a:r>
            <a:r>
              <a:rPr lang="it-IT" dirty="0"/>
              <a:t> ex </a:t>
            </a:r>
            <a:r>
              <a:rPr lang="it-IT" dirty="0" err="1"/>
              <a:t>dignissim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</a:t>
            </a:r>
            <a:r>
              <a:rPr lang="it-IT" dirty="0" err="1"/>
              <a:t>maximus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 </a:t>
            </a:r>
            <a:r>
              <a:rPr lang="it-IT" dirty="0" err="1"/>
              <a:t>nec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. </a:t>
            </a:r>
            <a:r>
              <a:rPr lang="it-IT" dirty="0" err="1"/>
              <a:t>Mauris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et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 </a:t>
            </a:r>
            <a:r>
              <a:rPr lang="it-IT" dirty="0" err="1"/>
              <a:t>luctus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molestie orci </a:t>
            </a:r>
            <a:r>
              <a:rPr lang="it-IT" dirty="0" err="1"/>
              <a:t>metus</a:t>
            </a:r>
            <a:r>
              <a:rPr lang="it-IT" dirty="0"/>
              <a:t>, et </a:t>
            </a:r>
            <a:r>
              <a:rPr lang="it-IT" dirty="0" err="1"/>
              <a:t>eleifend</a:t>
            </a:r>
            <a:r>
              <a:rPr lang="it-IT" dirty="0"/>
              <a:t> </a:t>
            </a:r>
            <a:r>
              <a:rPr lang="it-IT" dirty="0" err="1"/>
              <a:t>enim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malesuada</a:t>
            </a:r>
            <a:r>
              <a:rPr lang="it-IT" dirty="0"/>
              <a:t> </a:t>
            </a:r>
            <a:r>
              <a:rPr lang="it-IT" dirty="0" err="1"/>
              <a:t>risus</a:t>
            </a:r>
            <a:r>
              <a:rPr lang="it-IT" dirty="0"/>
              <a:t>. </a:t>
            </a:r>
            <a:r>
              <a:rPr lang="it-IT" dirty="0" err="1"/>
              <a:t>Aliquam</a:t>
            </a:r>
            <a:r>
              <a:rPr lang="it-IT" dirty="0"/>
              <a:t> </a:t>
            </a:r>
            <a:r>
              <a:rPr lang="it-IT" dirty="0" err="1"/>
              <a:t>erat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a urna </a:t>
            </a:r>
            <a:r>
              <a:rPr lang="it-IT" dirty="0" err="1"/>
              <a:t>erat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0616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Paragraf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5">
            <a:extLst>
              <a:ext uri="{FF2B5EF4-FFF2-40B4-BE49-F238E27FC236}">
                <a16:creationId xmlns:a16="http://schemas.microsoft.com/office/drawing/2014/main" xmlns="" id="{8086CEB9-9569-DB40-AA0F-7123645B1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xmlns="" id="{593FF4A5-61E0-B842-810D-44A72AB5E5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 dirty="0"/>
              <a:t>Titolo della slide</a:t>
            </a:r>
            <a:br>
              <a:rPr lang="it-IT" dirty="0"/>
            </a:br>
            <a:r>
              <a:rPr lang="it-IT" dirty="0"/>
              <a:t>fino a 2 righe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xmlns="" id="{C36FAC4A-8B62-7B46-BDBF-08DA3A65DF3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7" y="2697479"/>
            <a:ext cx="10650645" cy="3091905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Testo della slide.</a:t>
            </a:r>
            <a:br>
              <a:rPr lang="it-IT" dirty="0"/>
            </a:b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, </a:t>
            </a:r>
            <a:r>
              <a:rPr lang="it-IT" dirty="0" err="1"/>
              <a:t>consequat</a:t>
            </a:r>
            <a:r>
              <a:rPr lang="it-IT" dirty="0"/>
              <a:t> </a:t>
            </a:r>
            <a:r>
              <a:rPr lang="it-IT" dirty="0" err="1"/>
              <a:t>neque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nunc</a:t>
            </a:r>
            <a:r>
              <a:rPr lang="it-IT" dirty="0"/>
              <a:t>. </a:t>
            </a:r>
            <a:r>
              <a:rPr lang="it-IT" dirty="0" err="1"/>
              <a:t>Pellentesque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lobortis</a:t>
            </a:r>
            <a:r>
              <a:rPr lang="it-IT" dirty="0"/>
              <a:t>. Ut et ligula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felis</a:t>
            </a:r>
            <a:r>
              <a:rPr lang="it-IT" dirty="0"/>
              <a:t> </a:t>
            </a:r>
            <a:r>
              <a:rPr lang="it-IT" dirty="0" err="1"/>
              <a:t>iaculis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Morbi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</a:t>
            </a:r>
            <a:r>
              <a:rPr lang="it-IT" dirty="0" err="1"/>
              <a:t>lorem</a:t>
            </a:r>
            <a:r>
              <a:rPr lang="it-IT" dirty="0"/>
              <a:t>. </a:t>
            </a:r>
            <a:r>
              <a:rPr lang="it-IT" dirty="0" err="1"/>
              <a:t>Suspendisse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</a:t>
            </a:r>
            <a:r>
              <a:rPr lang="it-IT" dirty="0" err="1"/>
              <a:t>sem</a:t>
            </a:r>
            <a:r>
              <a:rPr lang="it-IT" dirty="0"/>
              <a:t>, </a:t>
            </a:r>
            <a:r>
              <a:rPr lang="it-IT" dirty="0" err="1"/>
              <a:t>tincidunt</a:t>
            </a:r>
            <a:r>
              <a:rPr lang="it-IT" dirty="0"/>
              <a:t> pulvinar </a:t>
            </a:r>
            <a:r>
              <a:rPr lang="it-IT" dirty="0" err="1"/>
              <a:t>sodales</a:t>
            </a:r>
            <a:r>
              <a:rPr lang="it-IT" dirty="0"/>
              <a:t> </a:t>
            </a:r>
            <a:r>
              <a:rPr lang="it-IT" dirty="0" err="1"/>
              <a:t>sed</a:t>
            </a:r>
            <a:r>
              <a:rPr lang="it-IT" dirty="0"/>
              <a:t>, </a:t>
            </a:r>
            <a:r>
              <a:rPr lang="it-IT" dirty="0" err="1"/>
              <a:t>feugiat</a:t>
            </a:r>
            <a:r>
              <a:rPr lang="it-IT" dirty="0"/>
              <a:t> a </a:t>
            </a:r>
            <a:r>
              <a:rPr lang="it-IT" dirty="0" err="1"/>
              <a:t>erat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ut mi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interdum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mauris</a:t>
            </a:r>
            <a:r>
              <a:rPr lang="it-IT" dirty="0"/>
              <a:t> id </a:t>
            </a:r>
            <a:r>
              <a:rPr lang="it-IT" dirty="0" err="1"/>
              <a:t>augue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dictum</a:t>
            </a:r>
            <a:r>
              <a:rPr lang="it-IT" dirty="0"/>
              <a:t>.</a:t>
            </a:r>
          </a:p>
          <a:p>
            <a:pPr lvl="0"/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</a:t>
            </a:r>
            <a:r>
              <a:rPr lang="it-IT" dirty="0" err="1"/>
              <a:t>tellus</a:t>
            </a:r>
            <a:r>
              <a:rPr lang="it-IT" dirty="0"/>
              <a:t>. </a:t>
            </a:r>
            <a:r>
              <a:rPr lang="it-IT" dirty="0" err="1"/>
              <a:t>Nam</a:t>
            </a:r>
            <a:r>
              <a:rPr lang="it-IT" dirty="0"/>
              <a:t> </a:t>
            </a:r>
            <a:r>
              <a:rPr lang="it-IT" dirty="0" err="1"/>
              <a:t>rutrum</a:t>
            </a:r>
            <a:r>
              <a:rPr lang="it-IT" dirty="0"/>
              <a:t> pulvinar </a:t>
            </a:r>
            <a:r>
              <a:rPr lang="it-IT" dirty="0" err="1"/>
              <a:t>arcu</a:t>
            </a:r>
            <a:r>
              <a:rPr lang="it-IT" dirty="0"/>
              <a:t>, in </a:t>
            </a:r>
            <a:r>
              <a:rPr lang="it-IT" dirty="0" err="1"/>
              <a:t>auctor</a:t>
            </a:r>
            <a:r>
              <a:rPr lang="it-IT" dirty="0"/>
              <a:t> </a:t>
            </a:r>
            <a:r>
              <a:rPr lang="it-IT" dirty="0" err="1"/>
              <a:t>lectus</a:t>
            </a:r>
            <a:r>
              <a:rPr lang="it-IT" dirty="0"/>
              <a:t>. In non </a:t>
            </a:r>
            <a:r>
              <a:rPr lang="it-IT" dirty="0" err="1"/>
              <a:t>risus</a:t>
            </a:r>
            <a:r>
              <a:rPr lang="it-IT" dirty="0"/>
              <a:t> </a:t>
            </a:r>
            <a:r>
              <a:rPr lang="it-IT" dirty="0" err="1"/>
              <a:t>elementum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blandit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cursus </a:t>
            </a:r>
            <a:r>
              <a:rPr lang="it-IT" dirty="0" err="1"/>
              <a:t>laoreet</a:t>
            </a:r>
            <a:r>
              <a:rPr lang="it-IT" dirty="0"/>
              <a:t> eros,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porttitor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. “</a:t>
            </a:r>
            <a:r>
              <a:rPr lang="it-IT" dirty="0" err="1"/>
              <a:t>Nullam</a:t>
            </a:r>
            <a:r>
              <a:rPr lang="it-IT" dirty="0"/>
              <a:t> non </a:t>
            </a:r>
            <a:r>
              <a:rPr lang="it-IT" dirty="0" err="1"/>
              <a:t>nisl</a:t>
            </a:r>
            <a:r>
              <a:rPr lang="it-IT" dirty="0"/>
              <a:t> </a:t>
            </a:r>
            <a:r>
              <a:rPr lang="it-IT" dirty="0" err="1"/>
              <a:t>eget</a:t>
            </a:r>
            <a:r>
              <a:rPr lang="it-IT" dirty="0"/>
              <a:t>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feugiat</a:t>
            </a:r>
            <a:r>
              <a:rPr lang="it-IT" dirty="0"/>
              <a:t> gravida </a:t>
            </a:r>
            <a:r>
              <a:rPr lang="it-IT" dirty="0" err="1"/>
              <a:t>eu</a:t>
            </a:r>
            <a:r>
              <a:rPr lang="it-IT" dirty="0"/>
              <a:t> ut est”. </a:t>
            </a:r>
            <a:r>
              <a:rPr lang="it-IT" dirty="0" err="1"/>
              <a:t>Curabitur</a:t>
            </a:r>
            <a:r>
              <a:rPr lang="it-IT" dirty="0"/>
              <a:t> </a:t>
            </a:r>
            <a:r>
              <a:rPr lang="it-IT" dirty="0" err="1"/>
              <a:t>fermentum</a:t>
            </a:r>
            <a:r>
              <a:rPr lang="it-IT" dirty="0"/>
              <a:t> </a:t>
            </a:r>
            <a:r>
              <a:rPr lang="it-IT" dirty="0" err="1"/>
              <a:t>tortor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sapien</a:t>
            </a:r>
            <a:r>
              <a:rPr lang="it-IT" dirty="0"/>
              <a:t> </a:t>
            </a:r>
            <a:r>
              <a:rPr lang="it-IT" dirty="0" err="1"/>
              <a:t>finibus</a:t>
            </a:r>
            <a:r>
              <a:rPr lang="it-IT" dirty="0"/>
              <a:t>, </a:t>
            </a:r>
            <a:r>
              <a:rPr lang="it-IT" dirty="0" err="1"/>
              <a:t>vel</a:t>
            </a:r>
            <a:r>
              <a:rPr lang="it-IT" dirty="0"/>
              <a:t> </a:t>
            </a:r>
            <a:r>
              <a:rPr lang="it-IT" dirty="0" err="1"/>
              <a:t>vulputate</a:t>
            </a:r>
            <a:r>
              <a:rPr lang="it-IT" dirty="0"/>
              <a:t> ex </a:t>
            </a:r>
            <a:r>
              <a:rPr lang="it-IT" dirty="0" err="1"/>
              <a:t>dignissim</a:t>
            </a:r>
            <a:r>
              <a:rPr lang="it-IT" dirty="0"/>
              <a:t>. </a:t>
            </a:r>
            <a:r>
              <a:rPr lang="it-IT" dirty="0" err="1"/>
              <a:t>Phasellus</a:t>
            </a:r>
            <a:r>
              <a:rPr lang="it-IT" dirty="0"/>
              <a:t> </a:t>
            </a:r>
            <a:r>
              <a:rPr lang="it-IT" dirty="0" err="1"/>
              <a:t>maximus</a:t>
            </a:r>
            <a:r>
              <a:rPr lang="it-IT" dirty="0"/>
              <a:t> </a:t>
            </a:r>
            <a:r>
              <a:rPr lang="it-IT" dirty="0" err="1"/>
              <a:t>diam</a:t>
            </a:r>
            <a:r>
              <a:rPr lang="it-IT" dirty="0"/>
              <a:t> </a:t>
            </a:r>
            <a:r>
              <a:rPr lang="it-IT" dirty="0" err="1"/>
              <a:t>nec</a:t>
            </a:r>
            <a:r>
              <a:rPr lang="it-IT" dirty="0"/>
              <a:t> </a:t>
            </a:r>
            <a:r>
              <a:rPr lang="it-IT" dirty="0" err="1"/>
              <a:t>accumsan</a:t>
            </a:r>
            <a:r>
              <a:rPr lang="it-IT" dirty="0"/>
              <a:t> </a:t>
            </a:r>
            <a:r>
              <a:rPr lang="it-IT" dirty="0" err="1"/>
              <a:t>mollis</a:t>
            </a:r>
            <a:r>
              <a:rPr lang="it-IT" dirty="0"/>
              <a:t>. </a:t>
            </a:r>
            <a:r>
              <a:rPr lang="it-IT" dirty="0" err="1"/>
              <a:t>Mauris</a:t>
            </a:r>
            <a:r>
              <a:rPr lang="it-IT" dirty="0"/>
              <a:t>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turpis</a:t>
            </a:r>
            <a:r>
              <a:rPr lang="it-IT" dirty="0"/>
              <a:t> et </a:t>
            </a:r>
            <a:r>
              <a:rPr lang="it-IT" dirty="0" err="1"/>
              <a:t>justo</a:t>
            </a:r>
            <a:r>
              <a:rPr lang="it-IT" dirty="0"/>
              <a:t> </a:t>
            </a:r>
            <a:r>
              <a:rPr lang="it-IT" dirty="0" err="1"/>
              <a:t>efficitur</a:t>
            </a:r>
            <a:r>
              <a:rPr lang="it-IT" dirty="0"/>
              <a:t> </a:t>
            </a:r>
            <a:r>
              <a:rPr lang="it-IT" dirty="0" err="1"/>
              <a:t>luctus</a:t>
            </a:r>
            <a:r>
              <a:rPr lang="it-IT" dirty="0"/>
              <a:t>. </a:t>
            </a:r>
            <a:r>
              <a:rPr lang="it-IT" dirty="0" err="1"/>
              <a:t>Sed</a:t>
            </a:r>
            <a:r>
              <a:rPr lang="it-IT" dirty="0"/>
              <a:t> molestie orci </a:t>
            </a:r>
            <a:r>
              <a:rPr lang="it-IT" dirty="0" err="1"/>
              <a:t>metus</a:t>
            </a:r>
            <a:r>
              <a:rPr lang="it-IT" dirty="0"/>
              <a:t>, et </a:t>
            </a:r>
            <a:r>
              <a:rPr lang="it-IT" dirty="0" err="1"/>
              <a:t>eleifend</a:t>
            </a:r>
            <a:r>
              <a:rPr lang="it-IT" dirty="0"/>
              <a:t> </a:t>
            </a:r>
            <a:r>
              <a:rPr lang="it-IT" dirty="0" err="1"/>
              <a:t>enim</a:t>
            </a:r>
            <a:r>
              <a:rPr lang="it-IT" dirty="0"/>
              <a:t> </a:t>
            </a:r>
            <a:r>
              <a:rPr lang="it-IT" dirty="0" err="1"/>
              <a:t>bibendum</a:t>
            </a:r>
            <a:r>
              <a:rPr lang="it-IT" dirty="0"/>
              <a:t> </a:t>
            </a:r>
            <a:r>
              <a:rPr lang="it-IT" dirty="0" err="1"/>
              <a:t>vel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</a:t>
            </a:r>
            <a:r>
              <a:rPr lang="it-IT" dirty="0" err="1"/>
              <a:t>ac</a:t>
            </a:r>
            <a:r>
              <a:rPr lang="it-IT" dirty="0"/>
              <a:t> </a:t>
            </a:r>
            <a:r>
              <a:rPr lang="it-IT" dirty="0" err="1"/>
              <a:t>malesuada</a:t>
            </a:r>
            <a:r>
              <a:rPr lang="it-IT" dirty="0"/>
              <a:t> </a:t>
            </a:r>
            <a:r>
              <a:rPr lang="it-IT" dirty="0" err="1"/>
              <a:t>risus</a:t>
            </a:r>
            <a:r>
              <a:rPr lang="it-IT" dirty="0"/>
              <a:t>. </a:t>
            </a:r>
            <a:r>
              <a:rPr lang="it-IT" dirty="0" err="1"/>
              <a:t>Aliquam</a:t>
            </a:r>
            <a:r>
              <a:rPr lang="it-IT" dirty="0"/>
              <a:t> </a:t>
            </a:r>
            <a:r>
              <a:rPr lang="it-IT" dirty="0" err="1"/>
              <a:t>erat</a:t>
            </a:r>
            <a:r>
              <a:rPr lang="it-IT" dirty="0"/>
              <a:t> </a:t>
            </a:r>
            <a:r>
              <a:rPr lang="it-IT" dirty="0" err="1"/>
              <a:t>volutpat</a:t>
            </a:r>
            <a:r>
              <a:rPr lang="it-IT" dirty="0"/>
              <a:t>. </a:t>
            </a:r>
            <a:r>
              <a:rPr lang="it-IT" dirty="0" err="1"/>
              <a:t>Maecenas</a:t>
            </a:r>
            <a:r>
              <a:rPr lang="it-IT" dirty="0"/>
              <a:t> a urna </a:t>
            </a:r>
            <a:r>
              <a:rPr lang="it-IT" dirty="0" err="1"/>
              <a:t>erat</a:t>
            </a:r>
            <a:r>
              <a:rPr lang="it-IT" dirty="0"/>
              <a:t>.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xmlns="" id="{049C2603-ED0A-DF4C-91FA-A9F48A6CA4B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70677" y="2201713"/>
            <a:ext cx="5081483" cy="295870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buNone/>
              <a:defRPr sz="1800" b="1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Titolo paragrafo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xmlns="" id="{8DD28BFA-1FCC-0248-9D86-944C764792A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190021" y="2201713"/>
            <a:ext cx="5231301" cy="295870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buNone/>
              <a:defRPr sz="1800" b="1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 dirty="0"/>
              <a:t>Titolo paragrafo</a:t>
            </a:r>
          </a:p>
        </p:txBody>
      </p:sp>
    </p:spTree>
    <p:extLst>
      <p:ext uri="{BB962C8B-B14F-4D97-AF65-F5344CB8AC3E}">
        <p14:creationId xmlns:p14="http://schemas.microsoft.com/office/powerpoint/2010/main" val="4061252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xmlns="" id="{46568B60-325E-CE4E-AA6F-C1701A1DBD28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1270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xmlns="" id="{407C50C3-610F-EC4E-A6B4-589C5D9B0DF3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1219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03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0" r:id="rId2"/>
    <p:sldLayoutId id="2147483651" r:id="rId3"/>
    <p:sldLayoutId id="2147483655" r:id="rId4"/>
    <p:sldLayoutId id="2147483660" r:id="rId5"/>
    <p:sldLayoutId id="2147483654" r:id="rId6"/>
    <p:sldLayoutId id="2147483659" r:id="rId7"/>
    <p:sldLayoutId id="2147483661" r:id="rId8"/>
    <p:sldLayoutId id="2147483662" r:id="rId9"/>
    <p:sldLayoutId id="2147483653" r:id="rId10"/>
    <p:sldLayoutId id="2147483663" r:id="rId11"/>
    <p:sldLayoutId id="2147483664" r:id="rId12"/>
    <p:sldLayoutId id="2147483656" r:id="rId13"/>
    <p:sldLayoutId id="2147483657" r:id="rId14"/>
    <p:sldLayoutId id="2147483658" r:id="rId15"/>
    <p:sldLayoutId id="2147483649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xmlns="" id="{BB867CBB-580B-114C-B964-277C0FD587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4825" y="1951202"/>
            <a:ext cx="6784921" cy="100340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pPr algn="ctr">
              <a:lnSpc>
                <a:spcPct val="80000"/>
              </a:lnSpc>
              <a:spcBef>
                <a:spcPct val="40000"/>
              </a:spcBef>
            </a:pPr>
            <a:r>
              <a:rPr lang="it-IT" altLang="it-IT" sz="3196" dirty="0">
                <a:solidFill>
                  <a:srgbClr val="FFFFFF"/>
                </a:solidFill>
              </a:rPr>
              <a:t>Presentazione</a:t>
            </a:r>
          </a:p>
          <a:p>
            <a:pPr algn="ctr">
              <a:lnSpc>
                <a:spcPct val="80000"/>
              </a:lnSpc>
              <a:spcBef>
                <a:spcPct val="40000"/>
              </a:spcBef>
            </a:pPr>
            <a:r>
              <a:rPr lang="it-IT" altLang="it-IT" sz="3196" dirty="0">
                <a:solidFill>
                  <a:srgbClr val="FFFFFF"/>
                </a:solidFill>
              </a:rPr>
              <a:t>SUMMER BUSINESS PROGRAM 2021</a:t>
            </a:r>
          </a:p>
          <a:p>
            <a:pPr algn="ctr">
              <a:lnSpc>
                <a:spcPct val="80000"/>
              </a:lnSpc>
              <a:spcBef>
                <a:spcPct val="40000"/>
              </a:spcBef>
            </a:pPr>
            <a:endParaRPr lang="it-IT" altLang="it-IT" sz="3196" dirty="0">
              <a:solidFill>
                <a:srgbClr val="FFFFFF"/>
              </a:solidFill>
            </a:endParaRPr>
          </a:p>
          <a:p>
            <a:pPr algn="ctr">
              <a:lnSpc>
                <a:spcPct val="80000"/>
              </a:lnSpc>
              <a:spcBef>
                <a:spcPct val="40000"/>
              </a:spcBef>
            </a:pPr>
            <a:endParaRPr lang="it-IT" altLang="it-IT" sz="3196" dirty="0"/>
          </a:p>
        </p:txBody>
      </p:sp>
      <p:pic>
        <p:nvPicPr>
          <p:cNvPr id="4" name="Picture 6" descr="bergamo2">
            <a:extLst>
              <a:ext uri="{FF2B5EF4-FFF2-40B4-BE49-F238E27FC236}">
                <a16:creationId xmlns:a16="http://schemas.microsoft.com/office/drawing/2014/main" xmlns="" id="{0A159264-EE11-4C42-B9FF-C0665F5A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85" y="3417420"/>
            <a:ext cx="3044036" cy="2287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xmlns="" id="{9837B5E6-DB40-BC4E-92DF-30B798C04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749" y="3279487"/>
            <a:ext cx="3186726" cy="2425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xmlns="" id="{085F190C-2A78-904F-924E-60AF72E9A74D}"/>
              </a:ext>
            </a:extLst>
          </p:cNvPr>
          <p:cNvSpPr txBox="1">
            <a:spLocks/>
          </p:cNvSpPr>
          <p:nvPr/>
        </p:nvSpPr>
        <p:spPr>
          <a:xfrm>
            <a:off x="1147226" y="6168017"/>
            <a:ext cx="6776098" cy="10021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pPr algn="ctr"/>
            <a:r>
              <a:rPr lang="it-IT" sz="1997" b="0" dirty="0"/>
              <a:t>19 Febbraio 2021</a:t>
            </a:r>
          </a:p>
        </p:txBody>
      </p:sp>
    </p:spTree>
    <p:extLst>
      <p:ext uri="{BB962C8B-B14F-4D97-AF65-F5344CB8AC3E}">
        <p14:creationId xmlns:p14="http://schemas.microsoft.com/office/powerpoint/2010/main" val="411050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8">
            <a:extLst>
              <a:ext uri="{FF2B5EF4-FFF2-40B4-BE49-F238E27FC236}">
                <a16:creationId xmlns:a16="http://schemas.microsoft.com/office/drawing/2014/main" xmlns="" id="{317ADC7B-51AE-6047-B903-1454023740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473" y="954777"/>
            <a:ext cx="11521280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>
              <a:spcBef>
                <a:spcPct val="0"/>
              </a:spcBef>
              <a:buNone/>
            </a:pPr>
            <a:r>
              <a:rPr lang="it-IT" altLang="it-IT" sz="2400" dirty="0">
                <a:solidFill>
                  <a:srgbClr val="3333CC"/>
                </a:solidFill>
                <a:latin typeface="Rubik" panose="02000604000000020004" pitchFamily="2" charset="-79"/>
                <a:ea typeface="Times" pitchFamily="2" charset="0"/>
                <a:cs typeface="Rubik" panose="02000604000000020004" pitchFamily="2" charset="-79"/>
              </a:rPr>
              <a:t>Rispondere al </a:t>
            </a:r>
            <a:r>
              <a:rPr lang="it-IT" altLang="it-IT" sz="2400" u="sng" dirty="0">
                <a:solidFill>
                  <a:srgbClr val="3333CC"/>
                </a:solidFill>
                <a:latin typeface="Rubik" panose="02000604000000020004" pitchFamily="2" charset="-79"/>
                <a:ea typeface="Times" pitchFamily="2" charset="0"/>
                <a:cs typeface="Rubik" panose="02000604000000020004" pitchFamily="2" charset="-79"/>
              </a:rPr>
              <a:t>bando</a:t>
            </a:r>
            <a:r>
              <a:rPr lang="it-IT" altLang="it-IT" sz="2400" dirty="0">
                <a:solidFill>
                  <a:srgbClr val="3333CC"/>
                </a:solidFill>
                <a:latin typeface="Rubik" panose="02000604000000020004" pitchFamily="2" charset="-79"/>
                <a:ea typeface="Times" pitchFamily="2" charset="0"/>
                <a:cs typeface="Rubik" panose="02000604000000020004" pitchFamily="2" charset="-79"/>
              </a:rPr>
              <a:t> che trovate sul sito dell’università</a:t>
            </a:r>
          </a:p>
          <a:p>
            <a:pPr algn="just">
              <a:spcBef>
                <a:spcPct val="0"/>
              </a:spcBef>
              <a:buNone/>
            </a:pPr>
            <a:endParaRPr lang="it-IT" altLang="it-IT" sz="2400" dirty="0">
              <a:solidFill>
                <a:srgbClr val="3333CC"/>
              </a:solidFill>
              <a:latin typeface="Rubik" panose="02000604000000020004" pitchFamily="2" charset="-79"/>
              <a:ea typeface="Times" pitchFamily="2" charset="0"/>
              <a:cs typeface="Rubik" panose="02000604000000020004" pitchFamily="2" charset="-79"/>
            </a:endParaRPr>
          </a:p>
          <a:p>
            <a:pPr algn="just">
              <a:spcBef>
                <a:spcPct val="0"/>
              </a:spcBef>
              <a:buNone/>
            </a:pPr>
            <a:r>
              <a:rPr lang="it-IT" altLang="it-IT" sz="2400" u="sng" dirty="0">
                <a:solidFill>
                  <a:srgbClr val="3333CC"/>
                </a:solidFill>
                <a:latin typeface="Rubik" panose="02000604000000020004" pitchFamily="2" charset="-79"/>
                <a:ea typeface="Times" pitchFamily="2" charset="0"/>
                <a:cs typeface="Rubik" panose="02000604000000020004" pitchFamily="2" charset="-79"/>
              </a:rPr>
              <a:t>entro  22 marzo 2021</a:t>
            </a:r>
          </a:p>
          <a:p>
            <a:pPr algn="just">
              <a:spcBef>
                <a:spcPct val="0"/>
              </a:spcBef>
              <a:buNone/>
            </a:pPr>
            <a:endParaRPr lang="it-IT" altLang="it-IT" sz="2400" dirty="0">
              <a:solidFill>
                <a:srgbClr val="3333CC"/>
              </a:solidFill>
              <a:latin typeface="Rubik" panose="02000604000000020004" pitchFamily="2" charset="-79"/>
              <a:ea typeface="Times" pitchFamily="2" charset="0"/>
              <a:cs typeface="Rubik" panose="02000604000000020004" pitchFamily="2" charset="-79"/>
            </a:endParaRPr>
          </a:p>
          <a:p>
            <a:pPr algn="just">
              <a:spcBef>
                <a:spcPct val="0"/>
              </a:spcBef>
              <a:buNone/>
            </a:pPr>
            <a:r>
              <a:rPr lang="it-IT" altLang="it-IT" sz="2400" dirty="0">
                <a:solidFill>
                  <a:srgbClr val="3333CC"/>
                </a:solidFill>
                <a:latin typeface="Rubik" panose="02000604000000020004" pitchFamily="2" charset="-79"/>
                <a:ea typeface="Times" pitchFamily="2" charset="0"/>
                <a:cs typeface="Rubik" panose="02000604000000020004" pitchFamily="2" charset="-79"/>
              </a:rPr>
              <a:t>Disponibilità:</a:t>
            </a:r>
          </a:p>
          <a:p>
            <a:pPr algn="just">
              <a:spcBef>
                <a:spcPct val="0"/>
              </a:spcBef>
              <a:buNone/>
            </a:pPr>
            <a:r>
              <a:rPr lang="it-IT" altLang="it-IT" sz="2400" dirty="0">
                <a:solidFill>
                  <a:srgbClr val="3333CC"/>
                </a:solidFill>
                <a:latin typeface="Rubik" panose="02000604000000020004" pitchFamily="2" charset="-79"/>
                <a:ea typeface="Times" pitchFamily="2" charset="0"/>
                <a:cs typeface="Rubik" panose="02000604000000020004" pitchFamily="2" charset="-79"/>
              </a:rPr>
              <a:t> 60 posti per studenti italiani</a:t>
            </a:r>
          </a:p>
          <a:p>
            <a:pPr algn="just">
              <a:spcBef>
                <a:spcPct val="0"/>
              </a:spcBef>
              <a:buNone/>
            </a:pPr>
            <a:r>
              <a:rPr lang="it-IT" altLang="it-IT" sz="2400" dirty="0">
                <a:solidFill>
                  <a:srgbClr val="3333CC"/>
                </a:solidFill>
                <a:latin typeface="Rubik" panose="02000604000000020004" pitchFamily="2" charset="-79"/>
                <a:ea typeface="Times" pitchFamily="2" charset="0"/>
                <a:cs typeface="Rubik" panose="02000604000000020004" pitchFamily="2" charset="-79"/>
              </a:rPr>
              <a:t> 15 posti per studenti Erasmus</a:t>
            </a:r>
          </a:p>
          <a:p>
            <a:pPr algn="just">
              <a:spcBef>
                <a:spcPct val="0"/>
              </a:spcBef>
              <a:buNone/>
            </a:pPr>
            <a:r>
              <a:rPr lang="it-IT" altLang="it-IT" sz="2400" dirty="0">
                <a:solidFill>
                  <a:srgbClr val="3333CC"/>
                </a:solidFill>
                <a:latin typeface="Rubik" panose="02000604000000020004" pitchFamily="2" charset="-79"/>
                <a:ea typeface="Times" pitchFamily="2" charset="0"/>
                <a:cs typeface="Rubik" panose="02000604000000020004" pitchFamily="2" charset="-79"/>
              </a:rPr>
              <a:t>Logica di ammissione  legata alla priorità.</a:t>
            </a:r>
          </a:p>
          <a:p>
            <a:pPr algn="just">
              <a:spcBef>
                <a:spcPct val="0"/>
              </a:spcBef>
              <a:buNone/>
            </a:pPr>
            <a:r>
              <a:rPr lang="it-IT" altLang="it-IT" sz="2400" dirty="0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Gli studenti indicato le preferenze: assegnazione </a:t>
            </a:r>
          </a:p>
          <a:p>
            <a:pPr algn="just">
              <a:spcBef>
                <a:spcPct val="0"/>
              </a:spcBef>
              <a:buNone/>
            </a:pPr>
            <a:r>
              <a:rPr lang="it-IT" altLang="it-IT" sz="2400" dirty="0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ai corsi in base alla disponibilità  mantenendo </a:t>
            </a:r>
          </a:p>
          <a:p>
            <a:pPr algn="just">
              <a:spcBef>
                <a:spcPct val="0"/>
              </a:spcBef>
              <a:buNone/>
            </a:pPr>
            <a:r>
              <a:rPr lang="it-IT" altLang="it-IT" sz="2400" dirty="0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bilanciale le 3 classi</a:t>
            </a:r>
          </a:p>
          <a:p>
            <a:pPr>
              <a:spcBef>
                <a:spcPct val="0"/>
              </a:spcBef>
              <a:buNone/>
            </a:pPr>
            <a:r>
              <a:rPr lang="it-IT" altLang="it-IT" sz="2400" dirty="0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Tutte le informazioni sono su </a:t>
            </a:r>
            <a:r>
              <a:rPr lang="it-IT" altLang="it-IT" sz="2400" u="sng" dirty="0" err="1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https</a:t>
            </a:r>
            <a:r>
              <a:rPr lang="it-IT" altLang="it-IT" sz="2400" u="sng" dirty="0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://</a:t>
            </a:r>
            <a:r>
              <a:rPr lang="it-IT" altLang="it-IT" sz="2400" u="sng" dirty="0" err="1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www.unibg.it</a:t>
            </a:r>
            <a:r>
              <a:rPr lang="it-IT" altLang="it-IT" sz="2400" u="sng" dirty="0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/</a:t>
            </a:r>
            <a:r>
              <a:rPr lang="it-IT" altLang="it-IT" sz="2400" u="sng" dirty="0" err="1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summer</a:t>
            </a:r>
            <a:r>
              <a:rPr lang="it-IT" altLang="it-IT" sz="2400" u="sng" dirty="0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-business-</a:t>
            </a:r>
            <a:r>
              <a:rPr lang="it-IT" altLang="it-IT" sz="2400" u="sng" dirty="0" err="1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program</a:t>
            </a:r>
            <a:r>
              <a:rPr lang="it-IT" altLang="it-IT" sz="2400" u="sng" dirty="0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-</a:t>
            </a:r>
            <a:r>
              <a:rPr lang="it-IT" altLang="it-IT" sz="2400" u="sng" dirty="0" err="1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missouri</a:t>
            </a:r>
            <a:r>
              <a:rPr lang="it-IT" altLang="it-IT" sz="2400" u="sng" dirty="0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 </a:t>
            </a:r>
          </a:p>
        </p:txBody>
      </p:sp>
      <p:sp>
        <p:nvSpPr>
          <p:cNvPr id="3" name="Text Box 7">
            <a:extLst>
              <a:ext uri="{FF2B5EF4-FFF2-40B4-BE49-F238E27FC236}">
                <a16:creationId xmlns:a16="http://schemas.microsoft.com/office/drawing/2014/main" xmlns="" id="{20C956E6-CD6F-C644-9A01-1F0B43EE47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628" y="188052"/>
            <a:ext cx="7772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it-IT" altLang="it-IT" b="1" dirty="0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7. Che cosa fare per partecipare</a:t>
            </a:r>
          </a:p>
        </p:txBody>
      </p:sp>
    </p:spTree>
    <p:extLst>
      <p:ext uri="{BB962C8B-B14F-4D97-AF65-F5344CB8AC3E}">
        <p14:creationId xmlns:p14="http://schemas.microsoft.com/office/powerpoint/2010/main" val="3433354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>
            <a:extLst>
              <a:ext uri="{FF2B5EF4-FFF2-40B4-BE49-F238E27FC236}">
                <a16:creationId xmlns:a16="http://schemas.microsoft.com/office/drawing/2014/main" xmlns="" id="{8454C3CB-B89D-234E-979D-8EBC7A07F9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4975" y="312891"/>
            <a:ext cx="1075842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it-IT" altLang="it-IT" b="1" dirty="0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8. Date 2021 e condizioni di partecipazione</a:t>
            </a:r>
          </a:p>
        </p:txBody>
      </p:sp>
      <p:sp>
        <p:nvSpPr>
          <p:cNvPr id="3" name="Text Box 8">
            <a:extLst>
              <a:ext uri="{FF2B5EF4-FFF2-40B4-BE49-F238E27FC236}">
                <a16:creationId xmlns:a16="http://schemas.microsoft.com/office/drawing/2014/main" xmlns="" id="{9E8DA11D-76E8-E149-999E-2D0BDB4E0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4975" y="1101018"/>
            <a:ext cx="8655050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>
              <a:spcBef>
                <a:spcPct val="0"/>
              </a:spcBef>
              <a:buNone/>
              <a:defRPr/>
            </a:pPr>
            <a:r>
              <a:rPr lang="it-IT" altLang="it-IT" sz="2400" dirty="0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17 maggio (lunedì): Presentazione corsi ore 18 aula Galeotti</a:t>
            </a:r>
          </a:p>
          <a:p>
            <a:pPr algn="just">
              <a:spcBef>
                <a:spcPct val="0"/>
              </a:spcBef>
              <a:buNone/>
              <a:defRPr/>
            </a:pPr>
            <a:r>
              <a:rPr lang="it-IT" altLang="it-IT" sz="2400" dirty="0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10 maggio (martedì):  Inizio lezioni </a:t>
            </a:r>
          </a:p>
          <a:p>
            <a:pPr algn="just">
              <a:spcBef>
                <a:spcPct val="0"/>
              </a:spcBef>
              <a:buNone/>
              <a:defRPr/>
            </a:pPr>
            <a:r>
              <a:rPr lang="it-IT" altLang="it-IT" sz="2400" dirty="0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9 giugno (venerdì): Termine lezioni </a:t>
            </a:r>
          </a:p>
          <a:p>
            <a:pPr algn="just">
              <a:spcBef>
                <a:spcPct val="0"/>
              </a:spcBef>
              <a:buNone/>
              <a:defRPr/>
            </a:pPr>
            <a:r>
              <a:rPr lang="it-IT" altLang="it-IT" sz="2400" dirty="0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10 giugno (giovedì) Esami </a:t>
            </a:r>
          </a:p>
          <a:p>
            <a:pPr marL="342900" indent="-342900" algn="just">
              <a:spcBef>
                <a:spcPct val="0"/>
              </a:spcBef>
              <a:defRPr/>
            </a:pPr>
            <a:endParaRPr lang="it-IT" altLang="it-IT" sz="2000" dirty="0">
              <a:solidFill>
                <a:srgbClr val="3333CC"/>
              </a:solidFill>
              <a:latin typeface="Rubik" panose="02000604000000020004" pitchFamily="2" charset="-79"/>
              <a:ea typeface="Times" panose="02020603050405020304" pitchFamily="18" charset="0"/>
              <a:cs typeface="Rubik" panose="02000604000000020004" pitchFamily="2" charset="-79"/>
            </a:endParaRPr>
          </a:p>
          <a:p>
            <a:pPr marL="342900" indent="-342900" algn="just">
              <a:spcBef>
                <a:spcPct val="0"/>
              </a:spcBef>
              <a:defRPr/>
            </a:pPr>
            <a:r>
              <a:rPr lang="it-IT" altLang="it-IT" sz="2000" dirty="0">
                <a:solidFill>
                  <a:srgbClr val="3333CC"/>
                </a:solidFill>
                <a:latin typeface="Rubik" panose="02000604000000020004" pitchFamily="2" charset="-79"/>
                <a:ea typeface="Times" panose="02020603050405020304" pitchFamily="18" charset="0"/>
                <a:cs typeface="Rubik" panose="02000604000000020004" pitchFamily="2" charset="-79"/>
              </a:rPr>
              <a:t>La frequenza è obbligatoria: chi non frequenta almeno il 75% delle ore è escluso dal programma</a:t>
            </a:r>
          </a:p>
          <a:p>
            <a:pPr marL="342900" indent="-342900" algn="just">
              <a:spcBef>
                <a:spcPct val="0"/>
              </a:spcBef>
              <a:defRPr/>
            </a:pPr>
            <a:r>
              <a:rPr lang="it-IT" altLang="it-IT" sz="2000" dirty="0">
                <a:solidFill>
                  <a:srgbClr val="3333CC"/>
                </a:solidFill>
                <a:latin typeface="Rubik" panose="02000604000000020004" pitchFamily="2" charset="-79"/>
                <a:ea typeface="Times" panose="02020603050405020304" pitchFamily="18" charset="0"/>
                <a:cs typeface="Rubik" panose="02000604000000020004" pitchFamily="2" charset="-79"/>
              </a:rPr>
              <a:t>Ogni studente può frequentare  uno o due corsi</a:t>
            </a:r>
          </a:p>
          <a:p>
            <a:pPr marL="342900" indent="-342900" algn="just">
              <a:spcBef>
                <a:spcPct val="0"/>
              </a:spcBef>
              <a:defRPr/>
            </a:pPr>
            <a:r>
              <a:rPr lang="it-IT" altLang="it-IT" sz="2000" dirty="0">
                <a:solidFill>
                  <a:srgbClr val="3333CC"/>
                </a:solidFill>
                <a:latin typeface="Rubik" panose="02000604000000020004" pitchFamily="2" charset="-79"/>
                <a:ea typeface="Times" panose="02020603050405020304" pitchFamily="18" charset="0"/>
                <a:cs typeface="Rubik" panose="02000604000000020004" pitchFamily="2" charset="-79"/>
              </a:rPr>
              <a:t>Le attività collaterali (visite aziendali, eventi  e cene ) fanno parte del percorso di apprendimento</a:t>
            </a:r>
          </a:p>
          <a:p>
            <a:pPr algn="just">
              <a:spcBef>
                <a:spcPct val="0"/>
              </a:spcBef>
              <a:buNone/>
              <a:defRPr/>
            </a:pPr>
            <a:endParaRPr lang="it-IT" altLang="it-IT" sz="2400" dirty="0">
              <a:solidFill>
                <a:srgbClr val="3333CC"/>
              </a:solidFill>
              <a:latin typeface="Rubik" panose="02000604000000020004" pitchFamily="2" charset="-79"/>
              <a:ea typeface="Times" panose="02020603050405020304" pitchFamily="18" charset="0"/>
              <a:cs typeface="Rubik" panose="02000604000000020004" pitchFamily="2" charset="-79"/>
            </a:endParaRPr>
          </a:p>
          <a:p>
            <a:pPr algn="just">
              <a:spcBef>
                <a:spcPct val="0"/>
              </a:spcBef>
              <a:buNone/>
              <a:defRPr/>
            </a:pPr>
            <a:r>
              <a:rPr lang="it-IT" altLang="it-IT" sz="2400" dirty="0">
                <a:solidFill>
                  <a:srgbClr val="3333CC"/>
                </a:solidFill>
                <a:latin typeface="Rubik" panose="02000604000000020004" pitchFamily="2" charset="-79"/>
                <a:ea typeface="Times" panose="02020603050405020304" pitchFamily="18" charset="0"/>
                <a:cs typeface="Rubik" panose="02000604000000020004" pitchFamily="2" charset="-79"/>
              </a:rPr>
              <a:t>Rivolto a Studenti del 2° e 3° anno e fuori corso</a:t>
            </a:r>
          </a:p>
          <a:p>
            <a:pPr algn="just">
              <a:spcBef>
                <a:spcPct val="0"/>
              </a:spcBef>
              <a:buNone/>
              <a:defRPr/>
            </a:pPr>
            <a:r>
              <a:rPr lang="it-IT" altLang="it-IT" sz="2400" dirty="0">
                <a:solidFill>
                  <a:srgbClr val="3333CC"/>
                </a:solidFill>
                <a:latin typeface="Rubik" panose="02000604000000020004" pitchFamily="2" charset="-79"/>
                <a:ea typeface="Times" panose="02020603050405020304" pitchFamily="18" charset="0"/>
                <a:cs typeface="Rubik" panose="02000604000000020004" pitchFamily="2" charset="-79"/>
              </a:rPr>
              <a:t>I corsi sono da 6 </a:t>
            </a:r>
            <a:r>
              <a:rPr lang="it-IT" altLang="it-IT" sz="2400" dirty="0" err="1">
                <a:solidFill>
                  <a:srgbClr val="3333CC"/>
                </a:solidFill>
                <a:latin typeface="Rubik" panose="02000604000000020004" pitchFamily="2" charset="-79"/>
                <a:ea typeface="Times" panose="02020603050405020304" pitchFamily="18" charset="0"/>
                <a:cs typeface="Rubik" panose="02000604000000020004" pitchFamily="2" charset="-79"/>
              </a:rPr>
              <a:t>cfu</a:t>
            </a:r>
            <a:r>
              <a:rPr lang="it-IT" altLang="it-IT" sz="2400" dirty="0">
                <a:solidFill>
                  <a:srgbClr val="3333CC"/>
                </a:solidFill>
                <a:latin typeface="Rubik" panose="02000604000000020004" pitchFamily="2" charset="-79"/>
                <a:ea typeface="Times" panose="02020603050405020304" pitchFamily="18" charset="0"/>
                <a:cs typeface="Rubik" panose="02000604000000020004" pitchFamily="2" charset="-79"/>
              </a:rPr>
              <a:t> ciascuno </a:t>
            </a:r>
          </a:p>
          <a:p>
            <a:pPr algn="just">
              <a:spcBef>
                <a:spcPct val="0"/>
              </a:spcBef>
              <a:buNone/>
              <a:defRPr/>
            </a:pPr>
            <a:endParaRPr lang="it-IT" altLang="it-IT" sz="2400" dirty="0">
              <a:solidFill>
                <a:srgbClr val="3333CC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93230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96E52FE4-E1B4-0443-81AD-B1C8A36A43D1}"/>
              </a:ext>
            </a:extLst>
          </p:cNvPr>
          <p:cNvSpPr txBox="1">
            <a:spLocks/>
          </p:cNvSpPr>
          <p:nvPr/>
        </p:nvSpPr>
        <p:spPr>
          <a:xfrm>
            <a:off x="2217737" y="209550"/>
            <a:ext cx="77724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it-IT" sz="3200" b="1" dirty="0">
                <a:solidFill>
                  <a:srgbClr val="3333CC"/>
                </a:solidFill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Domande e termine di presentazione</a:t>
            </a:r>
            <a:r>
              <a:rPr lang="it-IT" b="1" dirty="0">
                <a:latin typeface="Rubik" panose="02000604000000020004" pitchFamily="2" charset="-79"/>
                <a:cs typeface="Rubik" panose="02000604000000020004" pitchFamily="2" charset="-79"/>
              </a:rPr>
              <a:t/>
            </a:r>
            <a:br>
              <a:rPr lang="it-IT" b="1" dirty="0">
                <a:latin typeface="Rubik" panose="02000604000000020004" pitchFamily="2" charset="-79"/>
                <a:cs typeface="Rubik" panose="02000604000000020004" pitchFamily="2" charset="-79"/>
              </a:rPr>
            </a:br>
            <a:endParaRPr lang="it-IT" b="1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xmlns="" id="{9419D52A-182F-0149-8AA6-1A7CEFB8AB57}"/>
              </a:ext>
            </a:extLst>
          </p:cNvPr>
          <p:cNvSpPr txBox="1">
            <a:spLocks/>
          </p:cNvSpPr>
          <p:nvPr/>
        </p:nvSpPr>
        <p:spPr>
          <a:xfrm>
            <a:off x="776615" y="1352550"/>
            <a:ext cx="10345979" cy="4835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it-IT" sz="2000" dirty="0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Per iscriversi il candidato dovrà̀ compilare obbligatoriamente la domanda di preiscrizione online, disponibile sul sito web del Dipartimento di Scienze Aziendali al seguente link </a:t>
            </a:r>
            <a:r>
              <a:rPr lang="it-IT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http://</a:t>
            </a:r>
            <a:r>
              <a:rPr lang="it-IT" sz="2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elearning.unibg.it</a:t>
            </a:r>
            <a:r>
              <a:rPr lang="it-IT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/registra2011.nsf/2021sbp-2020-21?openform</a:t>
            </a:r>
            <a:r>
              <a:rPr lang="it-IT" sz="2000" dirty="0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 dal giorno 5 febbraio 2021 dalle ore 8.00 ora italiana (GMT + 1) al giorno 22 marzo 2021 ore 23.59 ora italiana (GMT + 1). </a:t>
            </a:r>
          </a:p>
          <a:p>
            <a:pPr algn="just">
              <a:defRPr/>
            </a:pPr>
            <a:r>
              <a:rPr lang="it-IT" sz="2000" dirty="0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La stessa domanda, stampata e firmata in originale, dovrà̀ essere </a:t>
            </a:r>
            <a:r>
              <a:rPr lang="it-IT" sz="2000" dirty="0" err="1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scansita</a:t>
            </a:r>
            <a:r>
              <a:rPr lang="it-IT" sz="2000" dirty="0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 e inviata via email a </a:t>
            </a:r>
            <a:r>
              <a:rPr lang="it-IT" sz="2000" dirty="0" err="1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economia@unibg.it</a:t>
            </a:r>
            <a:r>
              <a:rPr lang="it-IT" sz="2000" dirty="0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, accompagnata da scansione di un documento di identità̀, entro le ore 12.00 di lunedì̀ 29 marzo 2021. </a:t>
            </a:r>
          </a:p>
          <a:p>
            <a:pPr algn="just">
              <a:defRPr/>
            </a:pPr>
            <a:r>
              <a:rPr lang="it-IT" sz="2000" dirty="0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In caso di mancato invio della domanda entro il termine suddetto, l’iscrizione alla selezione sarà̀ annullata. </a:t>
            </a:r>
          </a:p>
          <a:p>
            <a:pPr algn="just">
              <a:defRPr/>
            </a:pPr>
            <a:endParaRPr lang="it-IT" sz="2000" dirty="0">
              <a:solidFill>
                <a:srgbClr val="3333CC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0" indent="0" algn="just">
              <a:buNone/>
              <a:defRPr/>
            </a:pPr>
            <a:endParaRPr lang="it-IT" sz="2000" dirty="0">
              <a:solidFill>
                <a:schemeClr val="accent2"/>
              </a:solidFill>
              <a:latin typeface="Rubik" panose="02000604000000020004" pitchFamily="2" charset="-79"/>
              <a:ea typeface="Times" charset="0"/>
              <a:cs typeface="Rubik" panose="020006040000000200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04687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xmlns="" id="{74520911-5056-7848-B7F6-7EC467BEFC37}"/>
              </a:ext>
            </a:extLst>
          </p:cNvPr>
          <p:cNvSpPr txBox="1"/>
          <p:nvPr/>
        </p:nvSpPr>
        <p:spPr>
          <a:xfrm>
            <a:off x="1193800" y="2133600"/>
            <a:ext cx="1008380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Grazie per la vostra attenzione!</a:t>
            </a:r>
          </a:p>
          <a:p>
            <a:endParaRPr lang="it-IT" dirty="0">
              <a:solidFill>
                <a:srgbClr val="3333CC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  <a:p>
            <a:r>
              <a:rPr lang="it-IT" sz="2000" dirty="0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Se siete interessati rispondete al bando entro il 22 marzo 2021 ore 23.59 ora italiana</a:t>
            </a:r>
          </a:p>
          <a:p>
            <a:endParaRPr lang="it-IT" sz="2000" dirty="0">
              <a:solidFill>
                <a:srgbClr val="3333CC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  <a:p>
            <a:endParaRPr lang="it-IT" sz="2000" dirty="0">
              <a:solidFill>
                <a:srgbClr val="3333CC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  <a:p>
            <a:endParaRPr lang="it-IT" sz="2000" dirty="0">
              <a:solidFill>
                <a:srgbClr val="3333CC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  <a:p>
            <a:r>
              <a:rPr lang="it-IT" sz="2000" dirty="0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Prof. Mauro Cavallone 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650498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>
            <a:extLst>
              <a:ext uri="{FF2B5EF4-FFF2-40B4-BE49-F238E27FC236}">
                <a16:creationId xmlns:a16="http://schemas.microsoft.com/office/drawing/2014/main" xmlns="" id="{EBC2AEC8-4EAD-6F42-BD45-B9B0355460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1369" y="404664"/>
            <a:ext cx="7772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it-IT" altLang="it-IT" sz="3600" b="1" dirty="0">
                <a:solidFill>
                  <a:srgbClr val="3333CC"/>
                </a:solidFill>
                <a:latin typeface="Rubik" panose="02000604000000020004" pitchFamily="2" charset="-79"/>
                <a:ea typeface="ＭＳ Ｐゴシック" panose="020B0600070205080204" pitchFamily="34" charset="-128"/>
                <a:cs typeface="Rubik" panose="02000604000000020004" pitchFamily="2" charset="-79"/>
              </a:rPr>
              <a:t>Di che cosa parleremo</a:t>
            </a: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xmlns="" id="{661C50D9-ED36-7749-BE7C-007FCFFC7AD8}"/>
              </a:ext>
            </a:extLst>
          </p:cNvPr>
          <p:cNvSpPr txBox="1">
            <a:spLocks noChangeArrowheads="1"/>
          </p:cNvSpPr>
          <p:nvPr/>
        </p:nvSpPr>
        <p:spPr>
          <a:xfrm>
            <a:off x="768325" y="1237412"/>
            <a:ext cx="8218487" cy="4572000"/>
          </a:xfrm>
          <a:prstGeom prst="rect">
            <a:avLst/>
          </a:prstGeom>
        </p:spPr>
        <p:txBody>
          <a:bodyPr lIns="9000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ct val="50000"/>
              </a:spcBef>
              <a:buNone/>
            </a:pPr>
            <a:r>
              <a:rPr lang="it-IT" altLang="it-IT" sz="2400" dirty="0">
                <a:solidFill>
                  <a:srgbClr val="3333CC"/>
                </a:solidFill>
                <a:latin typeface="Rubik" panose="02000604000000020004" pitchFamily="2" charset="-79"/>
                <a:ea typeface="ＭＳ Ｐゴシック" panose="020B0600070205080204" pitchFamily="34" charset="-128"/>
                <a:cs typeface="Rubik" panose="02000604000000020004" pitchFamily="2" charset="-79"/>
              </a:rPr>
              <a:t>1. Che cos’è il </a:t>
            </a:r>
            <a:r>
              <a:rPr lang="it-IT" altLang="it-IT" sz="2400" dirty="0" err="1">
                <a:solidFill>
                  <a:srgbClr val="3333CC"/>
                </a:solidFill>
                <a:latin typeface="Rubik" panose="02000604000000020004" pitchFamily="2" charset="-79"/>
                <a:ea typeface="ＭＳ Ｐゴシック" panose="020B0600070205080204" pitchFamily="34" charset="-128"/>
                <a:cs typeface="Rubik" panose="02000604000000020004" pitchFamily="2" charset="-79"/>
              </a:rPr>
              <a:t>Summer</a:t>
            </a:r>
            <a:r>
              <a:rPr lang="it-IT" altLang="it-IT" sz="2400" dirty="0">
                <a:solidFill>
                  <a:srgbClr val="3333CC"/>
                </a:solidFill>
                <a:latin typeface="Rubik" panose="02000604000000020004" pitchFamily="2" charset="-79"/>
                <a:ea typeface="ＭＳ Ｐゴシック" panose="020B0600070205080204" pitchFamily="34" charset="-128"/>
                <a:cs typeface="Rubik" panose="02000604000000020004" pitchFamily="2" charset="-79"/>
              </a:rPr>
              <a:t> Business Program</a:t>
            </a:r>
          </a:p>
          <a:p>
            <a:pPr marL="0" indent="0">
              <a:lnSpc>
                <a:spcPct val="80000"/>
              </a:lnSpc>
              <a:spcBef>
                <a:spcPct val="50000"/>
              </a:spcBef>
              <a:buNone/>
            </a:pPr>
            <a:r>
              <a:rPr lang="it-IT" altLang="it-IT" sz="2400" dirty="0">
                <a:solidFill>
                  <a:srgbClr val="3333CC"/>
                </a:solidFill>
                <a:latin typeface="Rubik" panose="02000604000000020004" pitchFamily="2" charset="-79"/>
                <a:ea typeface="ＭＳ Ｐゴシック" panose="020B0600070205080204" pitchFamily="34" charset="-128"/>
                <a:cs typeface="Rubik" panose="02000604000000020004" pitchFamily="2" charset="-79"/>
              </a:rPr>
              <a:t>2. Com’è nato</a:t>
            </a:r>
          </a:p>
          <a:p>
            <a:pPr marL="0" indent="0">
              <a:lnSpc>
                <a:spcPct val="80000"/>
              </a:lnSpc>
              <a:spcBef>
                <a:spcPct val="50000"/>
              </a:spcBef>
              <a:buNone/>
            </a:pPr>
            <a:r>
              <a:rPr lang="it-IT" altLang="it-IT" sz="2400" dirty="0">
                <a:solidFill>
                  <a:srgbClr val="3333CC"/>
                </a:solidFill>
                <a:latin typeface="Rubik" panose="02000604000000020004" pitchFamily="2" charset="-79"/>
                <a:ea typeface="ＭＳ Ｐゴシック" panose="020B0600070205080204" pitchFamily="34" charset="-128"/>
                <a:cs typeface="Rubik" panose="02000604000000020004" pitchFamily="2" charset="-79"/>
              </a:rPr>
              <a:t>3. Come si è sviluppato</a:t>
            </a:r>
          </a:p>
          <a:p>
            <a:pPr marL="0" indent="0">
              <a:lnSpc>
                <a:spcPct val="80000"/>
              </a:lnSpc>
              <a:spcBef>
                <a:spcPct val="50000"/>
              </a:spcBef>
              <a:buNone/>
            </a:pPr>
            <a:r>
              <a:rPr lang="it-IT" altLang="it-IT" sz="2400" dirty="0">
                <a:solidFill>
                  <a:srgbClr val="3333CC"/>
                </a:solidFill>
                <a:latin typeface="Rubik" panose="02000604000000020004" pitchFamily="2" charset="-79"/>
                <a:ea typeface="ＭＳ Ｐゴシック" panose="020B0600070205080204" pitchFamily="34" charset="-128"/>
                <a:cs typeface="Rubik" panose="02000604000000020004" pitchFamily="2" charset="-79"/>
              </a:rPr>
              <a:t>4. Chi è il nostro partner</a:t>
            </a:r>
          </a:p>
          <a:p>
            <a:pPr marL="0" indent="0">
              <a:lnSpc>
                <a:spcPct val="80000"/>
              </a:lnSpc>
              <a:spcBef>
                <a:spcPct val="50000"/>
              </a:spcBef>
              <a:buNone/>
            </a:pPr>
            <a:r>
              <a:rPr lang="it-IT" altLang="it-IT" sz="2400" dirty="0">
                <a:solidFill>
                  <a:srgbClr val="3333CC"/>
                </a:solidFill>
                <a:latin typeface="Rubik" panose="02000604000000020004" pitchFamily="2" charset="-79"/>
                <a:ea typeface="ＭＳ Ｐゴシック" panose="020B0600070205080204" pitchFamily="34" charset="-128"/>
                <a:cs typeface="Rubik" panose="02000604000000020004" pitchFamily="2" charset="-79"/>
              </a:rPr>
              <a:t>5. Cosa dicono di noi</a:t>
            </a:r>
          </a:p>
          <a:p>
            <a:pPr marL="0" indent="0">
              <a:lnSpc>
                <a:spcPct val="80000"/>
              </a:lnSpc>
              <a:spcBef>
                <a:spcPct val="50000"/>
              </a:spcBef>
              <a:buNone/>
            </a:pPr>
            <a:r>
              <a:rPr lang="it-IT" altLang="it-IT" sz="2400" dirty="0">
                <a:solidFill>
                  <a:srgbClr val="3333CC"/>
                </a:solidFill>
                <a:latin typeface="Rubik" panose="02000604000000020004" pitchFamily="2" charset="-79"/>
                <a:ea typeface="ＭＳ Ｐゴシック" panose="020B0600070205080204" pitchFamily="34" charset="-128"/>
                <a:cs typeface="Rubik" panose="02000604000000020004" pitchFamily="2" charset="-79"/>
              </a:rPr>
              <a:t>6. Impostazione della didattica</a:t>
            </a:r>
          </a:p>
          <a:p>
            <a:pPr marL="0" indent="0">
              <a:lnSpc>
                <a:spcPct val="80000"/>
              </a:lnSpc>
              <a:spcBef>
                <a:spcPct val="50000"/>
              </a:spcBef>
              <a:buNone/>
            </a:pPr>
            <a:r>
              <a:rPr lang="it-IT" altLang="it-IT" sz="2400" dirty="0">
                <a:solidFill>
                  <a:srgbClr val="3333CC"/>
                </a:solidFill>
                <a:latin typeface="Rubik" panose="02000604000000020004" pitchFamily="2" charset="-79"/>
                <a:ea typeface="ＭＳ Ｐゴシック" panose="020B0600070205080204" pitchFamily="34" charset="-128"/>
                <a:cs typeface="Rubik" panose="02000604000000020004" pitchFamily="2" charset="-79"/>
              </a:rPr>
              <a:t>7. Che cosa fare per partecipare</a:t>
            </a:r>
          </a:p>
          <a:p>
            <a:pPr marL="0" indent="0">
              <a:lnSpc>
                <a:spcPct val="80000"/>
              </a:lnSpc>
              <a:spcBef>
                <a:spcPct val="50000"/>
              </a:spcBef>
              <a:buNone/>
            </a:pPr>
            <a:r>
              <a:rPr lang="it-IT" altLang="it-IT" sz="2400" dirty="0">
                <a:solidFill>
                  <a:srgbClr val="3333CC"/>
                </a:solidFill>
                <a:latin typeface="Rubik" panose="02000604000000020004" pitchFamily="2" charset="-79"/>
                <a:ea typeface="ＭＳ Ｐゴシック" panose="020B0600070205080204" pitchFamily="34" charset="-128"/>
                <a:cs typeface="Rubik" panose="02000604000000020004" pitchFamily="2" charset="-79"/>
              </a:rPr>
              <a:t>8. Date 2021 e condizioni di partecipazione</a:t>
            </a:r>
          </a:p>
          <a:p>
            <a:pPr marL="0" indent="0">
              <a:lnSpc>
                <a:spcPct val="80000"/>
              </a:lnSpc>
              <a:spcBef>
                <a:spcPct val="50000"/>
              </a:spcBef>
              <a:buNone/>
            </a:pPr>
            <a:r>
              <a:rPr lang="it-IT" altLang="it-IT" sz="2400" dirty="0">
                <a:solidFill>
                  <a:srgbClr val="3333CC"/>
                </a:solidFill>
                <a:latin typeface="Rubik" panose="02000604000000020004" pitchFamily="2" charset="-79"/>
                <a:ea typeface="ＭＳ Ｐゴシック" panose="020B0600070205080204" pitchFamily="34" charset="-128"/>
                <a:cs typeface="Rubik" panose="02000604000000020004" pitchFamily="2" charset="-79"/>
              </a:rPr>
              <a:t>9. Alcuni appuntamenti ricorrenti</a:t>
            </a:r>
          </a:p>
        </p:txBody>
      </p:sp>
    </p:spTree>
    <p:extLst>
      <p:ext uri="{BB962C8B-B14F-4D97-AF65-F5344CB8AC3E}">
        <p14:creationId xmlns:p14="http://schemas.microsoft.com/office/powerpoint/2010/main" val="1801704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xmlns="" id="{0EE5EDEA-6BF7-2C4F-AC90-47B9BD5D0055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763588" y="533400"/>
            <a:ext cx="9589485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it-IT" altLang="it-IT" sz="3600" b="1" dirty="0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1. Che cos’è il </a:t>
            </a:r>
            <a:r>
              <a:rPr lang="it-IT" altLang="it-IT" sz="3600" b="1" dirty="0" err="1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Summer</a:t>
            </a:r>
            <a:r>
              <a:rPr lang="it-IT" altLang="it-IT" sz="3600" b="1" dirty="0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 Business Program</a:t>
            </a:r>
            <a:endParaRPr lang="it-IT" altLang="it-IT" sz="2000" b="1" dirty="0">
              <a:solidFill>
                <a:srgbClr val="3333CC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B59E2DD-CF37-BE45-9EE9-6A2C3A60D1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047" y="1401524"/>
            <a:ext cx="9775065" cy="4044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har char="•"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+mj-cs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>
              <a:lnSpc>
                <a:spcPct val="80000"/>
              </a:lnSpc>
              <a:buNone/>
            </a:pPr>
            <a:r>
              <a:rPr lang="it-IT" altLang="it-IT" sz="2400" dirty="0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E’ un accordo tra l’Università degli Studi di Bergamo e la </a:t>
            </a:r>
            <a:r>
              <a:rPr lang="it-IT" altLang="it-IT" sz="2400" dirty="0" err="1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University</a:t>
            </a:r>
            <a:r>
              <a:rPr lang="it-IT" altLang="it-IT" sz="2400" dirty="0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 of Missouri – Columbia per la realizzazione di corsi che si tengono presso il Dipartimento di Scienze Aziendali, della nostra università durante il  (maggio-giugno).</a:t>
            </a:r>
          </a:p>
          <a:p>
            <a:pPr algn="just">
              <a:lnSpc>
                <a:spcPct val="80000"/>
              </a:lnSpc>
              <a:buNone/>
            </a:pPr>
            <a:endParaRPr lang="it-IT" altLang="it-IT" sz="2400" dirty="0">
              <a:solidFill>
                <a:srgbClr val="3333CC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just">
              <a:lnSpc>
                <a:spcPct val="80000"/>
              </a:lnSpc>
              <a:buNone/>
            </a:pPr>
            <a:r>
              <a:rPr lang="it-IT" altLang="it-IT" sz="2400" dirty="0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I moduli didattici vengono erogati in lingua inglese a </a:t>
            </a:r>
          </a:p>
          <a:p>
            <a:pPr algn="just">
              <a:lnSpc>
                <a:spcPct val="80000"/>
              </a:lnSpc>
              <a:buNone/>
            </a:pPr>
            <a:r>
              <a:rPr lang="it-IT" altLang="it-IT" sz="2400" dirty="0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gruppi misti di studenti italiani-Erasmus e americani dei rispettivi corsi di laurea triennale.</a:t>
            </a:r>
          </a:p>
          <a:p>
            <a:pPr algn="just">
              <a:lnSpc>
                <a:spcPct val="80000"/>
              </a:lnSpc>
              <a:buNone/>
            </a:pPr>
            <a:endParaRPr lang="it-IT" altLang="it-IT" sz="2400" dirty="0">
              <a:solidFill>
                <a:srgbClr val="3333CC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just">
              <a:lnSpc>
                <a:spcPct val="80000"/>
              </a:lnSpc>
              <a:buNone/>
            </a:pPr>
            <a:r>
              <a:rPr lang="it-IT" altLang="it-IT" sz="2400" dirty="0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La pandemia non ha permesso lo scorso e l’attuale AA di ricevere a Bergamo studenti e Professori.</a:t>
            </a:r>
          </a:p>
          <a:p>
            <a:pPr>
              <a:spcBef>
                <a:spcPct val="0"/>
              </a:spcBef>
              <a:buFontTx/>
              <a:buNone/>
            </a:pPr>
            <a:endParaRPr lang="it-IT" altLang="it-IT" sz="2400" dirty="0">
              <a:solidFill>
                <a:srgbClr val="3333CC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05744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xmlns="" id="{0EE5EDEA-6BF7-2C4F-AC90-47B9BD5D0055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3854517" y="288701"/>
            <a:ext cx="3752950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it-IT" altLang="it-IT" sz="3600" b="1" dirty="0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2.Come è nato?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xmlns="" id="{AF85A698-4F1D-4840-B6CA-903CCE0E17E1}"/>
              </a:ext>
            </a:extLst>
          </p:cNvPr>
          <p:cNvSpPr txBox="1">
            <a:spLocks noChangeArrowheads="1"/>
          </p:cNvSpPr>
          <p:nvPr/>
        </p:nvSpPr>
        <p:spPr>
          <a:xfrm>
            <a:off x="889347" y="1180257"/>
            <a:ext cx="10999969" cy="51069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50000"/>
              </a:spcBef>
              <a:buNone/>
            </a:pPr>
            <a:r>
              <a:rPr lang="it-IT" altLang="it-IT" sz="2000" dirty="0">
                <a:solidFill>
                  <a:srgbClr val="3333CC"/>
                </a:solidFill>
                <a:latin typeface="Rubik" panose="02000604000000020004" pitchFamily="2" charset="-79"/>
                <a:ea typeface="+mj-ea"/>
                <a:cs typeface="Rubik" panose="02000604000000020004" pitchFamily="2" charset="-79"/>
              </a:rPr>
              <a:t>1997: Il  prof. Ulisse Belotti  incontra a Bergamo il prof. </a:t>
            </a:r>
            <a:r>
              <a:rPr lang="it-IT" altLang="it-IT" sz="2000" dirty="0" err="1">
                <a:solidFill>
                  <a:srgbClr val="3333CC"/>
                </a:solidFill>
                <a:latin typeface="Rubik" panose="02000604000000020004" pitchFamily="2" charset="-79"/>
                <a:ea typeface="+mj-ea"/>
                <a:cs typeface="Rubik" panose="02000604000000020004" pitchFamily="2" charset="-79"/>
              </a:rPr>
              <a:t>Gleen</a:t>
            </a:r>
            <a:r>
              <a:rPr lang="it-IT" altLang="it-IT" sz="2000" dirty="0">
                <a:solidFill>
                  <a:srgbClr val="3333CC"/>
                </a:solidFill>
                <a:latin typeface="Rubik" panose="02000604000000020004" pitchFamily="2" charset="-79"/>
                <a:ea typeface="+mj-ea"/>
                <a:cs typeface="Rubik" panose="02000604000000020004" pitchFamily="2" charset="-79"/>
              </a:rPr>
              <a:t> Pierce  della MU; </a:t>
            </a:r>
          </a:p>
          <a:p>
            <a:pPr marL="0" indent="0">
              <a:spcBef>
                <a:spcPct val="50000"/>
              </a:spcBef>
              <a:buNone/>
            </a:pPr>
            <a:r>
              <a:rPr lang="it-IT" altLang="it-IT" sz="2000" dirty="0">
                <a:solidFill>
                  <a:srgbClr val="3333CC"/>
                </a:solidFill>
                <a:latin typeface="Rubik" panose="02000604000000020004" pitchFamily="2" charset="-79"/>
                <a:ea typeface="+mj-ea"/>
                <a:cs typeface="Rubik" panose="02000604000000020004" pitchFamily="2" charset="-79"/>
              </a:rPr>
              <a:t>1998: sigla del primo accordo</a:t>
            </a:r>
          </a:p>
          <a:p>
            <a:pPr marL="0" indent="0">
              <a:spcBef>
                <a:spcPct val="50000"/>
              </a:spcBef>
              <a:buNone/>
            </a:pPr>
            <a:r>
              <a:rPr lang="it-IT" altLang="it-IT" sz="2000" dirty="0">
                <a:solidFill>
                  <a:srgbClr val="3333CC"/>
                </a:solidFill>
                <a:latin typeface="Rubik" panose="02000604000000020004" pitchFamily="2" charset="-79"/>
                <a:ea typeface="+mj-ea"/>
                <a:cs typeface="Rubik" panose="02000604000000020004" pitchFamily="2" charset="-79"/>
              </a:rPr>
              <a:t>2001:  Il prof. </a:t>
            </a:r>
            <a:r>
              <a:rPr lang="it-IT" altLang="it-IT" sz="2000" dirty="0" err="1">
                <a:solidFill>
                  <a:srgbClr val="3333CC"/>
                </a:solidFill>
                <a:latin typeface="Rubik" panose="02000604000000020004" pitchFamily="2" charset="-79"/>
                <a:ea typeface="+mj-ea"/>
                <a:cs typeface="Rubik" panose="02000604000000020004" pitchFamily="2" charset="-79"/>
              </a:rPr>
              <a:t>Chuck</a:t>
            </a:r>
            <a:r>
              <a:rPr lang="it-IT" altLang="it-IT" sz="2000" dirty="0">
                <a:solidFill>
                  <a:srgbClr val="3333CC"/>
                </a:solidFill>
                <a:latin typeface="Rubik" panose="02000604000000020004" pitchFamily="2" charset="-79"/>
                <a:ea typeface="+mj-ea"/>
                <a:cs typeface="Rubik" panose="02000604000000020004" pitchFamily="2" charset="-79"/>
              </a:rPr>
              <a:t> Franz della MU viene a Bergamo e propone di tenere l’anno successivo un corso di </a:t>
            </a:r>
            <a:r>
              <a:rPr lang="it-IT" altLang="it-IT" sz="2000" dirty="0" err="1">
                <a:solidFill>
                  <a:srgbClr val="3333CC"/>
                </a:solidFill>
                <a:latin typeface="Rubik" panose="02000604000000020004" pitchFamily="2" charset="-79"/>
                <a:ea typeface="+mj-ea"/>
                <a:cs typeface="Rubik" panose="02000604000000020004" pitchFamily="2" charset="-79"/>
              </a:rPr>
              <a:t>project</a:t>
            </a:r>
            <a:r>
              <a:rPr lang="it-IT" altLang="it-IT" sz="2000" dirty="0">
                <a:solidFill>
                  <a:srgbClr val="3333CC"/>
                </a:solidFill>
                <a:latin typeface="Rubik" panose="02000604000000020004" pitchFamily="2" charset="-79"/>
                <a:ea typeface="+mj-ea"/>
                <a:cs typeface="Rubik" panose="02000604000000020004" pitchFamily="2" charset="-79"/>
              </a:rPr>
              <a:t> management presso </a:t>
            </a:r>
            <a:r>
              <a:rPr lang="it-IT" altLang="it-IT" sz="2000" dirty="0" err="1">
                <a:solidFill>
                  <a:srgbClr val="3333CC"/>
                </a:solidFill>
                <a:latin typeface="Rubik" panose="02000604000000020004" pitchFamily="2" charset="-79"/>
                <a:ea typeface="+mj-ea"/>
                <a:cs typeface="Rubik" panose="02000604000000020004" pitchFamily="2" charset="-79"/>
              </a:rPr>
              <a:t>Unibg</a:t>
            </a:r>
            <a:r>
              <a:rPr lang="it-IT" altLang="it-IT" sz="2000" dirty="0">
                <a:solidFill>
                  <a:srgbClr val="3333CC"/>
                </a:solidFill>
                <a:latin typeface="Rubik" panose="02000604000000020004" pitchFamily="2" charset="-79"/>
                <a:ea typeface="+mj-ea"/>
                <a:cs typeface="Rubik" panose="02000604000000020004" pitchFamily="2" charset="-79"/>
              </a:rPr>
              <a:t>. Incontra la Preside prof.ssa Bertocchi e il Prof. Mauro Cavallone il quale si impegna a tenere un corso di Marketing internazionale in inglese iniziando un percorso didattico a gruppi misti (italiani e americani) sui due corsi.</a:t>
            </a:r>
          </a:p>
          <a:p>
            <a:pPr marL="0" indent="0">
              <a:spcBef>
                <a:spcPct val="50000"/>
              </a:spcBef>
              <a:buNone/>
            </a:pPr>
            <a:r>
              <a:rPr lang="it-IT" altLang="it-IT" sz="2000" dirty="0">
                <a:solidFill>
                  <a:srgbClr val="3333CC"/>
                </a:solidFill>
                <a:latin typeface="Rubik" panose="02000604000000020004" pitchFamily="2" charset="-79"/>
                <a:ea typeface="+mj-ea"/>
                <a:cs typeface="Rubik" panose="02000604000000020004" pitchFamily="2" charset="-79"/>
              </a:rPr>
              <a:t>2001-2018: accordi rinnovati nel tempo con numeri crescenti per studenti e corsi erogati</a:t>
            </a:r>
          </a:p>
          <a:p>
            <a:pPr marL="0" indent="0">
              <a:spcBef>
                <a:spcPct val="50000"/>
              </a:spcBef>
              <a:buNone/>
            </a:pPr>
            <a:r>
              <a:rPr lang="it-IT" altLang="it-IT" sz="2000" dirty="0">
                <a:solidFill>
                  <a:srgbClr val="3333CC"/>
                </a:solidFill>
                <a:latin typeface="Rubik" panose="02000604000000020004" pitchFamily="2" charset="-79"/>
                <a:ea typeface="+mj-ea"/>
                <a:cs typeface="Rubik" panose="02000604000000020004" pitchFamily="2" charset="-79"/>
              </a:rPr>
              <a:t>2019 : nuovo accordo per i prossimi 5 anni</a:t>
            </a:r>
          </a:p>
          <a:p>
            <a:pPr marL="0" indent="0">
              <a:spcBef>
                <a:spcPct val="50000"/>
              </a:spcBef>
              <a:buNone/>
            </a:pPr>
            <a:r>
              <a:rPr lang="it-IT" altLang="it-IT" sz="2000" dirty="0">
                <a:solidFill>
                  <a:srgbClr val="3333CC"/>
                </a:solidFill>
                <a:latin typeface="Rubik" panose="02000604000000020004" pitchFamily="2" charset="-79"/>
                <a:ea typeface="+mj-ea"/>
                <a:cs typeface="Rubik" panose="02000604000000020004" pitchFamily="2" charset="-79"/>
              </a:rPr>
              <a:t>2020: a causa della pandemia  i due corsi sono stati erogati solo a studenti ITA e Erasmus</a:t>
            </a:r>
          </a:p>
          <a:p>
            <a:pPr marL="0" indent="0">
              <a:spcBef>
                <a:spcPct val="50000"/>
              </a:spcBef>
              <a:buNone/>
            </a:pPr>
            <a:r>
              <a:rPr lang="it-IT" altLang="it-IT" sz="2000" dirty="0">
                <a:solidFill>
                  <a:srgbClr val="3333CC"/>
                </a:solidFill>
                <a:latin typeface="Rubik" panose="02000604000000020004" pitchFamily="2" charset="-79"/>
                <a:ea typeface="+mj-ea"/>
                <a:cs typeface="Rubik" panose="02000604000000020004" pitchFamily="2" charset="-79"/>
              </a:rPr>
              <a:t>2021: tre corsi proposti e tre  docenti della Missouri </a:t>
            </a:r>
            <a:r>
              <a:rPr lang="it-IT" altLang="it-IT" sz="2000" dirty="0" err="1">
                <a:solidFill>
                  <a:srgbClr val="3333CC"/>
                </a:solidFill>
                <a:latin typeface="Rubik" panose="02000604000000020004" pitchFamily="2" charset="-79"/>
                <a:ea typeface="+mj-ea"/>
                <a:cs typeface="Rubik" panose="02000604000000020004" pitchFamily="2" charset="-79"/>
              </a:rPr>
              <a:t>University</a:t>
            </a:r>
            <a:r>
              <a:rPr lang="it-IT" altLang="it-IT" sz="2000" dirty="0">
                <a:solidFill>
                  <a:srgbClr val="3333CC"/>
                </a:solidFill>
                <a:latin typeface="Rubik" panose="02000604000000020004" pitchFamily="2" charset="-79"/>
                <a:ea typeface="+mj-ea"/>
                <a:cs typeface="Rubik" panose="02000604000000020004" pitchFamily="2" charset="-79"/>
              </a:rPr>
              <a:t> insegneranno on line 10 ore ciascuno insieme a docenti </a:t>
            </a:r>
            <a:r>
              <a:rPr lang="it-IT" altLang="it-IT" sz="2000" dirty="0" err="1">
                <a:solidFill>
                  <a:srgbClr val="3333CC"/>
                </a:solidFill>
                <a:latin typeface="Rubik" panose="02000604000000020004" pitchFamily="2" charset="-79"/>
                <a:ea typeface="+mj-ea"/>
                <a:cs typeface="Rubik" panose="02000604000000020004" pitchFamily="2" charset="-79"/>
              </a:rPr>
              <a:t>unibg</a:t>
            </a:r>
            <a:endParaRPr lang="it-IT" altLang="it-IT" sz="2000" dirty="0">
              <a:solidFill>
                <a:srgbClr val="3333CC"/>
              </a:solidFill>
              <a:latin typeface="Rubik" panose="02000604000000020004" pitchFamily="2" charset="-79"/>
              <a:ea typeface="+mj-ea"/>
              <a:cs typeface="Rubik" panose="020006040000000200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6175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xmlns="" id="{AF85A698-4F1D-4840-B6CA-903CCE0E17E1}"/>
              </a:ext>
            </a:extLst>
          </p:cNvPr>
          <p:cNvSpPr txBox="1">
            <a:spLocks noChangeArrowheads="1"/>
          </p:cNvSpPr>
          <p:nvPr/>
        </p:nvSpPr>
        <p:spPr>
          <a:xfrm>
            <a:off x="1482481" y="1254658"/>
            <a:ext cx="10058555" cy="51069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80000"/>
              </a:lnSpc>
              <a:buNone/>
              <a:defRPr/>
            </a:pPr>
            <a:endParaRPr lang="it-IT" altLang="it-IT" sz="2000" dirty="0">
              <a:solidFill>
                <a:schemeClr val="accent2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0" indent="0" algn="just">
              <a:lnSpc>
                <a:spcPct val="80000"/>
              </a:lnSpc>
              <a:buNone/>
              <a:defRPr/>
            </a:pPr>
            <a:r>
              <a:rPr lang="it-IT" altLang="it-IT" sz="2400" dirty="0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Oltre 2.000 studenti coinvolti dall’inizio della partnership</a:t>
            </a:r>
          </a:p>
          <a:p>
            <a:pPr marL="0" indent="0" algn="just">
              <a:lnSpc>
                <a:spcPct val="80000"/>
              </a:lnSpc>
              <a:buNone/>
              <a:defRPr/>
            </a:pPr>
            <a:endParaRPr lang="it-IT" altLang="it-IT" sz="2400" dirty="0">
              <a:solidFill>
                <a:srgbClr val="3333CC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Char char="§"/>
              <a:defRPr/>
            </a:pPr>
            <a:r>
              <a:rPr lang="it-IT" altLang="it-IT" sz="2400" dirty="0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Americani 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Char char="§"/>
              <a:defRPr/>
            </a:pPr>
            <a:endParaRPr lang="it-IT" altLang="it-IT" sz="2400" dirty="0">
              <a:solidFill>
                <a:srgbClr val="3333CC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Char char="§"/>
              <a:defRPr/>
            </a:pPr>
            <a:r>
              <a:rPr lang="it-IT" altLang="it-IT" sz="2400" dirty="0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Erasmus 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Char char="§"/>
              <a:defRPr/>
            </a:pPr>
            <a:endParaRPr lang="it-IT" altLang="it-IT" sz="2400" dirty="0">
              <a:solidFill>
                <a:srgbClr val="3333CC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Char char="§"/>
              <a:defRPr/>
            </a:pPr>
            <a:r>
              <a:rPr lang="it-IT" altLang="it-IT" sz="2400" dirty="0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Italiani</a:t>
            </a:r>
          </a:p>
          <a:p>
            <a:pPr marL="0" indent="0">
              <a:spcBef>
                <a:spcPct val="50000"/>
              </a:spcBef>
              <a:buNone/>
            </a:pPr>
            <a:endParaRPr lang="it-IT" altLang="it-IT" sz="2000" dirty="0">
              <a:solidFill>
                <a:srgbClr val="3333CC"/>
              </a:solidFill>
              <a:latin typeface="Rubik" panose="02000604000000020004" pitchFamily="2" charset="-79"/>
              <a:ea typeface="+mj-ea"/>
              <a:cs typeface="Rubik" panose="02000604000000020004" pitchFamily="2" charset="-79"/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xmlns="" id="{D290586E-F0BA-154D-8BBD-5E219823CE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6305" y="231803"/>
            <a:ext cx="6850909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it-IT" altLang="it-IT" sz="3600" b="1" dirty="0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3. Come si è sviluppato</a:t>
            </a:r>
          </a:p>
        </p:txBody>
      </p:sp>
    </p:spTree>
    <p:extLst>
      <p:ext uri="{BB962C8B-B14F-4D97-AF65-F5344CB8AC3E}">
        <p14:creationId xmlns:p14="http://schemas.microsoft.com/office/powerpoint/2010/main" val="119013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8">
            <a:extLst>
              <a:ext uri="{FF2B5EF4-FFF2-40B4-BE49-F238E27FC236}">
                <a16:creationId xmlns:a16="http://schemas.microsoft.com/office/drawing/2014/main" xmlns="" id="{50CF26E2-D770-E645-A0F5-8B815EF84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9479" y="1174848"/>
            <a:ext cx="8382000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>
              <a:spcBef>
                <a:spcPct val="0"/>
              </a:spcBef>
              <a:buNone/>
            </a:pPr>
            <a:r>
              <a:rPr lang="it-IT" altLang="it-IT" sz="2400" dirty="0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L’Università del Missouri-Columbia è stata fondata nel 1839, prima università pubblica a ovest del fiume Mississippi. T</a:t>
            </a:r>
            <a:r>
              <a:rPr lang="it-IT" altLang="it-IT" sz="2400" dirty="0">
                <a:solidFill>
                  <a:srgbClr val="3333CC"/>
                </a:solidFill>
                <a:latin typeface="Rubik" panose="02000604000000020004" pitchFamily="2" charset="-79"/>
                <a:ea typeface="Times" pitchFamily="2" charset="0"/>
                <a:cs typeface="Rubik" panose="02000604000000020004" pitchFamily="2" charset="-79"/>
              </a:rPr>
              <a:t>redici “dipartimenti” intesi come facoltà e 116 indirizzi di studio.</a:t>
            </a:r>
            <a:endParaRPr lang="it-IT" altLang="it-IT" sz="2400" dirty="0">
              <a:solidFill>
                <a:srgbClr val="3333CC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just">
              <a:spcBef>
                <a:spcPct val="0"/>
              </a:spcBef>
              <a:buNone/>
            </a:pPr>
            <a:endParaRPr lang="it-IT" altLang="it-IT" sz="2400" dirty="0">
              <a:solidFill>
                <a:srgbClr val="3333CC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just">
              <a:spcBef>
                <a:spcPct val="0"/>
              </a:spcBef>
              <a:buNone/>
            </a:pPr>
            <a:r>
              <a:rPr lang="it-IT" altLang="it-IT" sz="2400" dirty="0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Circa 22.500 studenti</a:t>
            </a:r>
          </a:p>
          <a:p>
            <a:pPr algn="just">
              <a:spcBef>
                <a:spcPct val="0"/>
              </a:spcBef>
              <a:buNone/>
            </a:pPr>
            <a:endParaRPr lang="it-IT" altLang="it-IT" sz="2400" dirty="0">
              <a:solidFill>
                <a:srgbClr val="3333CC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just">
              <a:spcBef>
                <a:spcPct val="0"/>
              </a:spcBef>
              <a:buNone/>
            </a:pPr>
            <a:r>
              <a:rPr lang="it-IT" altLang="it-IT" sz="2400" dirty="0">
                <a:solidFill>
                  <a:srgbClr val="3333CC"/>
                </a:solidFill>
                <a:latin typeface="Rubik" panose="02000604000000020004" pitchFamily="2" charset="-79"/>
                <a:ea typeface="Times" pitchFamily="2" charset="0"/>
                <a:cs typeface="Rubik" panose="02000604000000020004" pitchFamily="2" charset="-79"/>
              </a:rPr>
              <a:t>Una città che vive intorno e a supporto dell’università. Un campus unico  con strutture  di accoglienza e sportive moderne a supporto del benessere degli studenti.</a:t>
            </a:r>
            <a:endParaRPr lang="it-IT" altLang="it-IT" sz="2400" dirty="0">
              <a:solidFill>
                <a:srgbClr val="3333CC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just">
              <a:spcBef>
                <a:spcPct val="0"/>
              </a:spcBef>
              <a:buNone/>
            </a:pPr>
            <a:endParaRPr lang="it-IT" altLang="it-IT" sz="2400" dirty="0">
              <a:solidFill>
                <a:srgbClr val="3333CC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just">
              <a:spcBef>
                <a:spcPct val="0"/>
              </a:spcBef>
              <a:buNone/>
            </a:pPr>
            <a:endParaRPr lang="it-IT" altLang="it-IT" sz="2400" dirty="0">
              <a:solidFill>
                <a:srgbClr val="3333CC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just">
              <a:spcBef>
                <a:spcPct val="0"/>
              </a:spcBef>
              <a:buNone/>
            </a:pPr>
            <a:endParaRPr lang="it-IT" altLang="it-IT" sz="2400" dirty="0">
              <a:solidFill>
                <a:srgbClr val="3333CC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3" name="Text Box 7">
            <a:extLst>
              <a:ext uri="{FF2B5EF4-FFF2-40B4-BE49-F238E27FC236}">
                <a16:creationId xmlns:a16="http://schemas.microsoft.com/office/drawing/2014/main" xmlns="" id="{666D4BD9-9210-9A4E-B90E-6D192E121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5625" y="181665"/>
            <a:ext cx="77724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it-IT" altLang="it-IT" sz="3600" b="1" dirty="0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4.Chi è il nostro partner</a:t>
            </a:r>
          </a:p>
        </p:txBody>
      </p:sp>
      <p:sp>
        <p:nvSpPr>
          <p:cNvPr id="4" name="Text Box 9">
            <a:extLst>
              <a:ext uri="{FF2B5EF4-FFF2-40B4-BE49-F238E27FC236}">
                <a16:creationId xmlns:a16="http://schemas.microsoft.com/office/drawing/2014/main" xmlns="" id="{5377D9E0-BA8C-4F40-B513-E554E94175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9006" y="5306344"/>
            <a:ext cx="3062287" cy="523875"/>
          </a:xfrm>
          <a:prstGeom prst="rect">
            <a:avLst/>
          </a:prstGeom>
          <a:noFill/>
          <a:ln w="2857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it-IT" altLang="it-IT" sz="2800" b="1" dirty="0" err="1">
                <a:solidFill>
                  <a:srgbClr val="3333CC"/>
                </a:solidFill>
                <a:latin typeface="Arial" panose="020B0604020202020204" pitchFamily="34" charset="0"/>
              </a:rPr>
              <a:t>www.mizzou.edu</a:t>
            </a:r>
            <a:endParaRPr lang="it-IT" altLang="it-IT" b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547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>
            <a:extLst>
              <a:ext uri="{FF2B5EF4-FFF2-40B4-BE49-F238E27FC236}">
                <a16:creationId xmlns:a16="http://schemas.microsoft.com/office/drawing/2014/main" xmlns="" id="{4B9E9570-E3D4-1E43-A48D-9A69130C06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1137" y="255186"/>
            <a:ext cx="77724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it-IT" altLang="it-IT" sz="3600" b="1" dirty="0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4.Chi è il nostro partner</a:t>
            </a:r>
          </a:p>
        </p:txBody>
      </p:sp>
      <p:pic>
        <p:nvPicPr>
          <p:cNvPr id="3" name="Picture 9" descr="America ottobre 2008 173">
            <a:extLst>
              <a:ext uri="{FF2B5EF4-FFF2-40B4-BE49-F238E27FC236}">
                <a16:creationId xmlns:a16="http://schemas.microsoft.com/office/drawing/2014/main" xmlns="" id="{0E8D1CFD-7ABD-1446-881D-CF65E83E2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72" r="7712" b="23636"/>
          <a:stretch>
            <a:fillRect/>
          </a:stretch>
        </p:blipFill>
        <p:spPr bwMode="auto">
          <a:xfrm>
            <a:off x="1458129" y="991138"/>
            <a:ext cx="3048000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0" descr="America ottobre 2008 174">
            <a:extLst>
              <a:ext uri="{FF2B5EF4-FFF2-40B4-BE49-F238E27FC236}">
                <a16:creationId xmlns:a16="http://schemas.microsoft.com/office/drawing/2014/main" xmlns="" id="{775D014F-59FC-7D4A-98C1-92C45E443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2"/>
          <a:stretch>
            <a:fillRect/>
          </a:stretch>
        </p:blipFill>
        <p:spPr bwMode="auto">
          <a:xfrm>
            <a:off x="4808537" y="1059926"/>
            <a:ext cx="2743200" cy="174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2" descr="America ottobre 2008 203">
            <a:extLst>
              <a:ext uri="{FF2B5EF4-FFF2-40B4-BE49-F238E27FC236}">
                <a16:creationId xmlns:a16="http://schemas.microsoft.com/office/drawing/2014/main" xmlns="" id="{E257FFD2-188A-5947-9D4B-BA7AA06EE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4" t="12613" r="6757" b="24324"/>
          <a:stretch>
            <a:fillRect/>
          </a:stretch>
        </p:blipFill>
        <p:spPr bwMode="auto">
          <a:xfrm>
            <a:off x="7399337" y="3811837"/>
            <a:ext cx="3124200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3" descr="America ottobre 2008 206">
            <a:extLst>
              <a:ext uri="{FF2B5EF4-FFF2-40B4-BE49-F238E27FC236}">
                <a16:creationId xmlns:a16="http://schemas.microsoft.com/office/drawing/2014/main" xmlns="" id="{100C004D-6B3E-A842-8C6F-F16733587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 r="13763" b="11603"/>
          <a:stretch>
            <a:fillRect/>
          </a:stretch>
        </p:blipFill>
        <p:spPr bwMode="auto">
          <a:xfrm>
            <a:off x="8006545" y="1020764"/>
            <a:ext cx="2286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4" descr="America ottobre 2008 208">
            <a:extLst>
              <a:ext uri="{FF2B5EF4-FFF2-40B4-BE49-F238E27FC236}">
                <a16:creationId xmlns:a16="http://schemas.microsoft.com/office/drawing/2014/main" xmlns="" id="{FCE2DD3C-B84E-2340-BE7D-016DE6AD3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66" b="10417"/>
          <a:stretch>
            <a:fillRect/>
          </a:stretch>
        </p:blipFill>
        <p:spPr bwMode="auto">
          <a:xfrm>
            <a:off x="5037137" y="2895600"/>
            <a:ext cx="22860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6" descr="cornell benefattori">
            <a:extLst>
              <a:ext uri="{FF2B5EF4-FFF2-40B4-BE49-F238E27FC236}">
                <a16:creationId xmlns:a16="http://schemas.microsoft.com/office/drawing/2014/main" xmlns="" id="{3B4F4196-E1E3-C144-8C95-2532059AD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763" y="2925764"/>
            <a:ext cx="3097213" cy="309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0742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8">
            <a:extLst>
              <a:ext uri="{FF2B5EF4-FFF2-40B4-BE49-F238E27FC236}">
                <a16:creationId xmlns:a16="http://schemas.microsoft.com/office/drawing/2014/main" xmlns="" id="{01ABC5E2-A404-A345-A4E5-03CC5450FD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9681" y="72327"/>
            <a:ext cx="7772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it-IT" altLang="it-IT" sz="3600" b="1" dirty="0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5. Cosa dicono di noi</a:t>
            </a:r>
            <a:r>
              <a:rPr lang="mr-IN" altLang="it-IT" sz="3600" b="1" dirty="0">
                <a:solidFill>
                  <a:srgbClr val="3333CC"/>
                </a:solidFill>
                <a:latin typeface="Rubik" panose="02000604000000020004" pitchFamily="2" charset="-79"/>
              </a:rPr>
              <a:t>…</a:t>
            </a:r>
            <a:endParaRPr lang="it-IT" altLang="it-IT" sz="3600" b="1" dirty="0">
              <a:solidFill>
                <a:srgbClr val="3333CC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3" name="Immagine 9">
            <a:extLst>
              <a:ext uri="{FF2B5EF4-FFF2-40B4-BE49-F238E27FC236}">
                <a16:creationId xmlns:a16="http://schemas.microsoft.com/office/drawing/2014/main" xmlns="" id="{66EB5098-EE4F-A146-BAAF-0A346650C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769" y="718658"/>
            <a:ext cx="9036050" cy="555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5350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xmlns="" id="{8F7EDE85-A5EE-D34F-9F2E-2251074A51A0}"/>
              </a:ext>
            </a:extLst>
          </p:cNvPr>
          <p:cNvSpPr/>
          <p:nvPr/>
        </p:nvSpPr>
        <p:spPr>
          <a:xfrm>
            <a:off x="3052763" y="1700808"/>
            <a:ext cx="610235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1800" dirty="0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Ogni corso da 36 ore  avrà:</a:t>
            </a:r>
          </a:p>
          <a:p>
            <a:r>
              <a:rPr lang="it-IT" sz="1800" dirty="0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 26 ore di lezioni di un Professore </a:t>
            </a:r>
            <a:r>
              <a:rPr lang="it-IT" sz="1800" dirty="0" err="1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Unibg</a:t>
            </a:r>
            <a:r>
              <a:rPr lang="it-IT" sz="1800" dirty="0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 </a:t>
            </a:r>
          </a:p>
        </p:txBody>
      </p:sp>
      <p:sp>
        <p:nvSpPr>
          <p:cNvPr id="3" name="Text Box 15">
            <a:extLst>
              <a:ext uri="{FF2B5EF4-FFF2-40B4-BE49-F238E27FC236}">
                <a16:creationId xmlns:a16="http://schemas.microsoft.com/office/drawing/2014/main" xmlns="" id="{FC5F048F-ECC2-274E-A41E-C848F59D19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0590" y="450720"/>
            <a:ext cx="7772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it-IT" altLang="it-IT" b="1" dirty="0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6.Impostazione della didattica</a:t>
            </a:r>
          </a:p>
        </p:txBody>
      </p:sp>
      <p:grpSp>
        <p:nvGrpSpPr>
          <p:cNvPr id="4" name="Group 7">
            <a:extLst>
              <a:ext uri="{FF2B5EF4-FFF2-40B4-BE49-F238E27FC236}">
                <a16:creationId xmlns:a16="http://schemas.microsoft.com/office/drawing/2014/main" xmlns="" id="{24B7319A-0725-6146-B667-B2E7821D786B}"/>
              </a:ext>
            </a:extLst>
          </p:cNvPr>
          <p:cNvGrpSpPr>
            <a:grpSpLocks/>
          </p:cNvGrpSpPr>
          <p:nvPr/>
        </p:nvGrpSpPr>
        <p:grpSpPr bwMode="auto">
          <a:xfrm>
            <a:off x="2792484" y="1182558"/>
            <a:ext cx="8666527" cy="4419600"/>
            <a:chOff x="576" y="624"/>
            <a:chExt cx="5313" cy="2688"/>
          </a:xfrm>
        </p:grpSpPr>
        <p:sp>
          <p:nvSpPr>
            <p:cNvPr id="5" name="Text Box 8">
              <a:extLst>
                <a:ext uri="{FF2B5EF4-FFF2-40B4-BE49-F238E27FC236}">
                  <a16:creationId xmlns:a16="http://schemas.microsoft.com/office/drawing/2014/main" xmlns="" id="{8DA56221-CBD9-FE47-BC6E-6817BB7515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1" y="661"/>
              <a:ext cx="5088" cy="26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  <a:buNone/>
              </a:pPr>
              <a:r>
                <a:rPr lang="it-IT" altLang="it-IT" sz="2200" dirty="0">
                  <a:solidFill>
                    <a:srgbClr val="3333CC"/>
                  </a:solidFill>
                  <a:latin typeface="Rubik" panose="02000604000000020004" pitchFamily="2" charset="-79"/>
                  <a:cs typeface="Rubik" panose="02000604000000020004" pitchFamily="2" charset="-79"/>
                </a:rPr>
                <a:t>I  corsi</a:t>
              </a:r>
              <a:r>
                <a:rPr lang="it-IT" altLang="it-IT" sz="2200" dirty="0">
                  <a:solidFill>
                    <a:srgbClr val="000000"/>
                  </a:solidFill>
                  <a:latin typeface="Rubik" panose="02000604000000020004" pitchFamily="2" charset="-79"/>
                  <a:cs typeface="Rubik" panose="02000604000000020004" pitchFamily="2" charset="-79"/>
                </a:rPr>
                <a:t> </a:t>
              </a:r>
              <a:r>
                <a:rPr lang="it-IT" altLang="it-IT" sz="2200" dirty="0">
                  <a:solidFill>
                    <a:srgbClr val="3333CC"/>
                  </a:solidFill>
                  <a:latin typeface="Rubik" panose="02000604000000020004" pitchFamily="2" charset="-79"/>
                  <a:cs typeface="Rubik" panose="02000604000000020004" pitchFamily="2" charset="-79"/>
                </a:rPr>
                <a:t>(6 CFU) per A.A. 2020-2021</a:t>
              </a:r>
              <a:endParaRPr lang="it-IT" altLang="it-IT" sz="2200" dirty="0">
                <a:solidFill>
                  <a:srgbClr val="FF3300"/>
                </a:solidFill>
                <a:latin typeface="Rubik" panose="02000604000000020004" pitchFamily="2" charset="-79"/>
                <a:cs typeface="Rubik" panose="02000604000000020004" pitchFamily="2" charset="-79"/>
              </a:endParaRPr>
            </a:p>
          </p:txBody>
        </p:sp>
        <p:sp>
          <p:nvSpPr>
            <p:cNvPr id="6" name="Text Box 9">
              <a:extLst>
                <a:ext uri="{FF2B5EF4-FFF2-40B4-BE49-F238E27FC236}">
                  <a16:creationId xmlns:a16="http://schemas.microsoft.com/office/drawing/2014/main" xmlns="" id="{2C100DEE-0958-1F48-B111-2E546427C7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5" y="1315"/>
              <a:ext cx="4018" cy="831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>
                <a:buNone/>
              </a:pPr>
              <a:endParaRPr lang="it-IT" altLang="it-IT" sz="1800" dirty="0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endParaRPr>
            </a:p>
            <a:p>
              <a:pPr algn="r">
                <a:buNone/>
              </a:pPr>
              <a:r>
                <a:rPr lang="it-IT" altLang="it-IT" sz="1800" dirty="0" err="1">
                  <a:solidFill>
                    <a:srgbClr val="3333CC"/>
                  </a:solidFill>
                  <a:latin typeface="Rubik" panose="02000604000000020004" pitchFamily="2" charset="-79"/>
                  <a:cs typeface="Rubik" panose="02000604000000020004" pitchFamily="2" charset="-79"/>
                </a:rPr>
                <a:t>Banks</a:t>
              </a:r>
              <a:r>
                <a:rPr lang="it-IT" altLang="it-IT" sz="1800" dirty="0">
                  <a:solidFill>
                    <a:srgbClr val="3333CC"/>
                  </a:solidFill>
                  <a:latin typeface="Rubik" panose="02000604000000020004" pitchFamily="2" charset="-79"/>
                  <a:cs typeface="Rubik" panose="02000604000000020004" pitchFamily="2" charset="-79"/>
                </a:rPr>
                <a:t> and </a:t>
              </a:r>
              <a:r>
                <a:rPr lang="it-IT" altLang="it-IT" sz="1800" dirty="0" err="1">
                  <a:solidFill>
                    <a:srgbClr val="3333CC"/>
                  </a:solidFill>
                  <a:latin typeface="Rubik" panose="02000604000000020004" pitchFamily="2" charset="-79"/>
                  <a:cs typeface="Rubik" panose="02000604000000020004" pitchFamily="2" charset="-79"/>
                </a:rPr>
                <a:t>Insurance</a:t>
              </a:r>
              <a:r>
                <a:rPr lang="it-IT" altLang="it-IT" sz="1800" dirty="0">
                  <a:solidFill>
                    <a:srgbClr val="3333CC"/>
                  </a:solidFill>
                  <a:latin typeface="Rubik" panose="02000604000000020004" pitchFamily="2" charset="-79"/>
                  <a:cs typeface="Rubik" panose="02000604000000020004" pitchFamily="2" charset="-79"/>
                </a:rPr>
                <a:t> Companies - Laura Viganò</a:t>
              </a:r>
            </a:p>
            <a:p>
              <a:pPr algn="r">
                <a:buNone/>
              </a:pPr>
              <a:r>
                <a:rPr lang="it-IT" altLang="it-IT" sz="1800" dirty="0">
                  <a:solidFill>
                    <a:srgbClr val="3333CC"/>
                  </a:solidFill>
                  <a:latin typeface="Rubik" panose="02000604000000020004" pitchFamily="2" charset="-79"/>
                  <a:cs typeface="Rubik" panose="02000604000000020004" pitchFamily="2" charset="-79"/>
                </a:rPr>
                <a:t>International Marketing - Mauro Cavallone</a:t>
              </a:r>
            </a:p>
            <a:p>
              <a:pPr algn="r">
                <a:buNone/>
              </a:pPr>
              <a:r>
                <a:rPr lang="en-US" altLang="it-IT" sz="1800" dirty="0">
                  <a:solidFill>
                    <a:srgbClr val="3333CC"/>
                  </a:solidFill>
                  <a:latin typeface="Rubik" panose="02000604000000020004" pitchFamily="2" charset="-79"/>
                  <a:cs typeface="Rubik" panose="02000604000000020004" pitchFamily="2" charset="-79"/>
                </a:rPr>
                <a:t>Organizational Design and </a:t>
              </a:r>
              <a:r>
                <a:rPr lang="en-US" altLang="it-IT" sz="1800" dirty="0" err="1">
                  <a:solidFill>
                    <a:srgbClr val="3333CC"/>
                  </a:solidFill>
                  <a:latin typeface="Rubik" panose="02000604000000020004" pitchFamily="2" charset="-79"/>
                  <a:cs typeface="Rubik" panose="02000604000000020004" pitchFamily="2" charset="-79"/>
                </a:rPr>
                <a:t>Behaviour</a:t>
              </a:r>
              <a:r>
                <a:rPr lang="en-US" altLang="it-IT" sz="1800" dirty="0">
                  <a:solidFill>
                    <a:srgbClr val="3333CC"/>
                  </a:solidFill>
                  <a:latin typeface="Rubik" panose="02000604000000020004" pitchFamily="2" charset="-79"/>
                  <a:cs typeface="Rubik" panose="02000604000000020004" pitchFamily="2" charset="-79"/>
                </a:rPr>
                <a:t> -  </a:t>
              </a:r>
              <a:r>
                <a:rPr lang="it-IT" altLang="it-IT" sz="1800" dirty="0">
                  <a:solidFill>
                    <a:srgbClr val="3333CC"/>
                  </a:solidFill>
                  <a:latin typeface="Rubik" panose="02000604000000020004" pitchFamily="2" charset="-79"/>
                  <a:cs typeface="Rubik" panose="02000604000000020004" pitchFamily="2" charset="-79"/>
                </a:rPr>
                <a:t>Luca </a:t>
              </a:r>
              <a:r>
                <a:rPr lang="it-IT" altLang="it-IT" sz="1800" dirty="0" err="1">
                  <a:solidFill>
                    <a:srgbClr val="3333CC"/>
                  </a:solidFill>
                  <a:latin typeface="Rubik" panose="02000604000000020004" pitchFamily="2" charset="-79"/>
                  <a:cs typeface="Rubik" panose="02000604000000020004" pitchFamily="2" charset="-79"/>
                </a:rPr>
                <a:t>Carollo</a:t>
              </a:r>
              <a:endParaRPr lang="it-IT" altLang="it-IT" sz="1800" dirty="0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endParaRPr>
            </a:p>
          </p:txBody>
        </p:sp>
        <p:sp>
          <p:nvSpPr>
            <p:cNvPr id="8" name="Rectangle 13">
              <a:extLst>
                <a:ext uri="{FF2B5EF4-FFF2-40B4-BE49-F238E27FC236}">
                  <a16:creationId xmlns:a16="http://schemas.microsoft.com/office/drawing/2014/main" xmlns="" id="{7F7CBD45-12ED-D44A-88FD-0FDD6F738C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624"/>
              <a:ext cx="4704" cy="2688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>
                <a:spcBef>
                  <a:spcPct val="0"/>
                </a:spcBef>
                <a:buNone/>
              </a:pPr>
              <a:endParaRPr lang="it-IT" altLang="it-IT" sz="2400">
                <a:solidFill>
                  <a:srgbClr val="000000"/>
                </a:solidFill>
                <a:latin typeface="Rubik" panose="02000604000000020004" pitchFamily="2" charset="-79"/>
                <a:cs typeface="Rubik" panose="02000604000000020004" pitchFamily="2" charset="-79"/>
              </a:endParaRPr>
            </a:p>
          </p:txBody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xmlns="" id="{B8276E13-1C7D-D948-AE41-B62657869B6D}"/>
              </a:ext>
            </a:extLst>
          </p:cNvPr>
          <p:cNvSpPr txBox="1"/>
          <p:nvPr/>
        </p:nvSpPr>
        <p:spPr>
          <a:xfrm>
            <a:off x="3579079" y="3820434"/>
            <a:ext cx="65541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altLang="it-IT" sz="1800" dirty="0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e</a:t>
            </a:r>
            <a:r>
              <a:rPr lang="it-IT" sz="1800" dirty="0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 10 di un Professore delle Missouri </a:t>
            </a:r>
            <a:r>
              <a:rPr lang="it-IT" sz="1800" dirty="0" err="1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University</a:t>
            </a:r>
            <a:endParaRPr lang="it-IT" sz="1800" dirty="0">
              <a:solidFill>
                <a:srgbClr val="3333CC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r"/>
            <a:endParaRPr lang="it-IT" altLang="it-IT" sz="1800" dirty="0">
              <a:solidFill>
                <a:srgbClr val="3333CC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r">
              <a:buNone/>
            </a:pPr>
            <a:r>
              <a:rPr lang="it-IT" altLang="it-IT" sz="1800" dirty="0" err="1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Banks</a:t>
            </a:r>
            <a:r>
              <a:rPr lang="it-IT" altLang="it-IT" sz="1800" dirty="0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 and </a:t>
            </a:r>
            <a:r>
              <a:rPr lang="it-IT" altLang="it-IT" sz="1800" dirty="0" err="1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Insurance</a:t>
            </a:r>
            <a:r>
              <a:rPr lang="it-IT" altLang="it-IT" sz="1800" dirty="0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 Companies -</a:t>
            </a:r>
            <a:r>
              <a:rPr lang="it-IT" sz="1800" dirty="0" err="1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Joe</a:t>
            </a:r>
            <a:r>
              <a:rPr lang="it-IT" sz="1800" dirty="0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 </a:t>
            </a:r>
            <a:r>
              <a:rPr lang="it-IT" sz="1800" dirty="0" err="1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Hegger</a:t>
            </a:r>
            <a:r>
              <a:rPr lang="it-IT" altLang="it-IT" sz="1800" dirty="0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 </a:t>
            </a:r>
          </a:p>
          <a:p>
            <a:pPr algn="r">
              <a:buNone/>
            </a:pPr>
            <a:r>
              <a:rPr lang="it-IT" altLang="it-IT" sz="1800" dirty="0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International Marketing -</a:t>
            </a:r>
            <a:r>
              <a:rPr lang="it-IT" sz="1800" dirty="0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Courtney </a:t>
            </a:r>
            <a:r>
              <a:rPr lang="it-IT" sz="1800" dirty="0" err="1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Cothren</a:t>
            </a:r>
            <a:r>
              <a:rPr lang="it-IT" altLang="it-IT" sz="1800" dirty="0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 </a:t>
            </a:r>
          </a:p>
          <a:p>
            <a:pPr algn="r">
              <a:buNone/>
            </a:pPr>
            <a:r>
              <a:rPr lang="en-US" altLang="it-IT" sz="1800" dirty="0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Organizational Design and </a:t>
            </a:r>
            <a:r>
              <a:rPr lang="en-US" altLang="it-IT" sz="1800" dirty="0" err="1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Behaviour</a:t>
            </a:r>
            <a:r>
              <a:rPr lang="en-US" altLang="it-IT" sz="1800" dirty="0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 -  </a:t>
            </a:r>
            <a:r>
              <a:rPr lang="it-IT" altLang="it-IT" sz="1800" dirty="0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Gay </a:t>
            </a:r>
            <a:r>
              <a:rPr lang="it-IT" altLang="it-IT" sz="1800" dirty="0" err="1">
                <a:solidFill>
                  <a:srgbClr val="3333CC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Galbright</a:t>
            </a:r>
            <a:endParaRPr lang="it-IT" altLang="it-IT" sz="1800" dirty="0">
              <a:solidFill>
                <a:srgbClr val="3333CC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  <a:p>
            <a:endParaRPr lang="it-IT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356851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795</Words>
  <Application>Microsoft Office PowerPoint</Application>
  <PresentationFormat>Widescreen</PresentationFormat>
  <Paragraphs>96</Paragraphs>
  <Slides>13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23" baseType="lpstr">
      <vt:lpstr>ＭＳ Ｐゴシック</vt:lpstr>
      <vt:lpstr>Arial</vt:lpstr>
      <vt:lpstr>Calibri</vt:lpstr>
      <vt:lpstr>Franklin Gothic Book</vt:lpstr>
      <vt:lpstr>Mangal</vt:lpstr>
      <vt:lpstr>Rubik</vt:lpstr>
      <vt:lpstr>Rubik Light</vt:lpstr>
      <vt:lpstr>Times</vt:lpstr>
      <vt:lpstr>Wingdings</vt:lpstr>
      <vt:lpstr>Tema di Office</vt:lpstr>
      <vt:lpstr>Presentazione SUMMER BUSINESS PROGRAM 2021  </vt:lpstr>
      <vt:lpstr>Presentazione standard di PowerPoint</vt:lpstr>
      <vt:lpstr>1. Che cos’è il Summer Business Program</vt:lpstr>
      <vt:lpstr>2.Come è nato?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Utente di Microsoft Office</dc:creator>
  <cp:lastModifiedBy>sabrina Cattaneo</cp:lastModifiedBy>
  <cp:revision>44</cp:revision>
  <dcterms:created xsi:type="dcterms:W3CDTF">2018-11-28T11:02:36Z</dcterms:created>
  <dcterms:modified xsi:type="dcterms:W3CDTF">2021-02-19T11:47:03Z</dcterms:modified>
</cp:coreProperties>
</file>